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24" r:id="rId1"/>
  </p:sldMasterIdLst>
  <p:notesMasterIdLst>
    <p:notesMasterId r:id="rId38"/>
  </p:notesMasterIdLst>
  <p:sldIdLst>
    <p:sldId id="256" r:id="rId2"/>
    <p:sldId id="299" r:id="rId3"/>
    <p:sldId id="296" r:id="rId4"/>
    <p:sldId id="266" r:id="rId5"/>
    <p:sldId id="295" r:id="rId6"/>
    <p:sldId id="297" r:id="rId7"/>
    <p:sldId id="259" r:id="rId8"/>
    <p:sldId id="264" r:id="rId9"/>
    <p:sldId id="294" r:id="rId10"/>
    <p:sldId id="265" r:id="rId11"/>
    <p:sldId id="260" r:id="rId12"/>
    <p:sldId id="261" r:id="rId13"/>
    <p:sldId id="262" r:id="rId14"/>
    <p:sldId id="263" r:id="rId15"/>
    <p:sldId id="308" r:id="rId16"/>
    <p:sldId id="306" r:id="rId17"/>
    <p:sldId id="305" r:id="rId18"/>
    <p:sldId id="257" r:id="rId19"/>
    <p:sldId id="272" r:id="rId20"/>
    <p:sldId id="304" r:id="rId21"/>
    <p:sldId id="269" r:id="rId22"/>
    <p:sldId id="300" r:id="rId23"/>
    <p:sldId id="283" r:id="rId24"/>
    <p:sldId id="284" r:id="rId25"/>
    <p:sldId id="281" r:id="rId26"/>
    <p:sldId id="286" r:id="rId27"/>
    <p:sldId id="271" r:id="rId28"/>
    <p:sldId id="303" r:id="rId29"/>
    <p:sldId id="274" r:id="rId30"/>
    <p:sldId id="275" r:id="rId31"/>
    <p:sldId id="301" r:id="rId32"/>
    <p:sldId id="276" r:id="rId33"/>
    <p:sldId id="277" r:id="rId34"/>
    <p:sldId id="278" r:id="rId35"/>
    <p:sldId id="307" r:id="rId36"/>
    <p:sldId id="302"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ose Miller" initials="RM" lastIdx="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vertBarState="minimized" horzBarState="maximized">
    <p:restoredLeft sz="15620"/>
    <p:restoredTop sz="94660"/>
  </p:normalViewPr>
  <p:slideViewPr>
    <p:cSldViewPr showGuides="1">
      <p:cViewPr varScale="1">
        <p:scale>
          <a:sx n="72" d="100"/>
          <a:sy n="72" d="100"/>
        </p:scale>
        <p:origin x="1704" y="66"/>
      </p:cViewPr>
      <p:guideLst>
        <p:guide orient="horz" pos="2160"/>
        <p:guide pos="2880"/>
      </p:guideLst>
    </p:cSldViewPr>
  </p:slideViewPr>
  <p:notesTextViewPr>
    <p:cViewPr>
      <p:scale>
        <a:sx n="1" d="1"/>
        <a:sy n="1" d="1"/>
      </p:scale>
      <p:origin x="0" y="0"/>
    </p:cViewPr>
  </p:notesTextViewPr>
  <p:sorterViewPr>
    <p:cViewPr>
      <p:scale>
        <a:sx n="120" d="100"/>
        <a:sy n="120" d="100"/>
      </p:scale>
      <p:origin x="0" y="0"/>
    </p:cViewPr>
  </p:sorterViewPr>
  <p:notesViewPr>
    <p:cSldViewPr showGuides="1">
      <p:cViewPr varScale="1">
        <p:scale>
          <a:sx n="57" d="100"/>
          <a:sy n="57" d="100"/>
        </p:scale>
        <p:origin x="-2730" y="-84"/>
      </p:cViewPr>
      <p:guideLst>
        <p:guide orient="horz" pos="2880"/>
        <p:guide pos="2160"/>
      </p:guideLst>
    </p:cSldViewPr>
  </p:notesViewPr>
  <p:gridSpacing cx="228600" cy="2286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ommentAuthors" Target="commentAuthor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2C5CCBE-29CC-4F20-907A-3B1362AD9A44}" type="doc">
      <dgm:prSet loTypeId="urn:microsoft.com/office/officeart/2005/8/layout/process4" loCatId="process" qsTypeId="urn:microsoft.com/office/officeart/2005/8/quickstyle/simple1" qsCatId="simple" csTypeId="urn:microsoft.com/office/officeart/2005/8/colors/accent0_3" csCatId="mainScheme" phldr="1"/>
      <dgm:spPr/>
      <dgm:t>
        <a:bodyPr/>
        <a:lstStyle/>
        <a:p>
          <a:endParaRPr lang="en-US"/>
        </a:p>
      </dgm:t>
    </dgm:pt>
    <dgm:pt modelId="{74AF3BC8-67D6-41F6-8E74-46955756CC0E}">
      <dgm:prSet/>
      <dgm:spPr/>
      <dgm:t>
        <a:bodyPr/>
        <a:lstStyle/>
        <a:p>
          <a:r>
            <a:rPr lang="en-US" dirty="0"/>
            <a:t>Life will never be the same!  As the virus spread, the impact on manufacturers was great:</a:t>
          </a:r>
        </a:p>
      </dgm:t>
    </dgm:pt>
    <dgm:pt modelId="{E8E9626A-D304-40C3-A93B-B9D1E468DF8E}" type="parTrans" cxnId="{A5BA1953-AA7D-4376-BE6C-2A57AEBBA571}">
      <dgm:prSet/>
      <dgm:spPr/>
      <dgm:t>
        <a:bodyPr/>
        <a:lstStyle/>
        <a:p>
          <a:endParaRPr lang="en-US"/>
        </a:p>
      </dgm:t>
    </dgm:pt>
    <dgm:pt modelId="{88080B1F-246D-4BE0-8D51-F3A9D10638CC}" type="sibTrans" cxnId="{A5BA1953-AA7D-4376-BE6C-2A57AEBBA571}">
      <dgm:prSet/>
      <dgm:spPr/>
      <dgm:t>
        <a:bodyPr/>
        <a:lstStyle/>
        <a:p>
          <a:endParaRPr lang="en-US"/>
        </a:p>
      </dgm:t>
    </dgm:pt>
    <dgm:pt modelId="{E89353CE-4143-42F2-9863-D6748C066014}">
      <dgm:prSet/>
      <dgm:spPr/>
      <dgm:t>
        <a:bodyPr/>
        <a:lstStyle/>
        <a:p>
          <a:r>
            <a:rPr lang="en-US"/>
            <a:t>Shut down of non-essential manufacturers</a:t>
          </a:r>
        </a:p>
      </dgm:t>
    </dgm:pt>
    <dgm:pt modelId="{BA723CA1-D34D-4251-8FE3-482A2BFB1455}" type="parTrans" cxnId="{A7B37CEB-FFF9-41BA-A3CF-D8527FA9AB22}">
      <dgm:prSet/>
      <dgm:spPr/>
      <dgm:t>
        <a:bodyPr/>
        <a:lstStyle/>
        <a:p>
          <a:endParaRPr lang="en-US"/>
        </a:p>
      </dgm:t>
    </dgm:pt>
    <dgm:pt modelId="{885CF016-D7F9-4845-B63A-E53E6CC875E2}" type="sibTrans" cxnId="{A7B37CEB-FFF9-41BA-A3CF-D8527FA9AB22}">
      <dgm:prSet/>
      <dgm:spPr/>
      <dgm:t>
        <a:bodyPr/>
        <a:lstStyle/>
        <a:p>
          <a:endParaRPr lang="en-US"/>
        </a:p>
      </dgm:t>
    </dgm:pt>
    <dgm:pt modelId="{735FFE54-D3D4-4C0F-96AD-0C77F43AFE2D}">
      <dgm:prSet/>
      <dgm:spPr/>
      <dgm:t>
        <a:bodyPr/>
        <a:lstStyle/>
        <a:p>
          <a:r>
            <a:rPr lang="en-US"/>
            <a:t>Businesses able to continue with Work From Home</a:t>
          </a:r>
        </a:p>
      </dgm:t>
    </dgm:pt>
    <dgm:pt modelId="{1BCE5311-D7F2-47C2-86A7-E9A04D8F145F}" type="parTrans" cxnId="{EEA309E2-E8A7-4D9D-9455-C5D0E988E7FA}">
      <dgm:prSet/>
      <dgm:spPr/>
      <dgm:t>
        <a:bodyPr/>
        <a:lstStyle/>
        <a:p>
          <a:endParaRPr lang="en-US"/>
        </a:p>
      </dgm:t>
    </dgm:pt>
    <dgm:pt modelId="{8D28F508-748B-4A57-9068-4E9CA115FB9F}" type="sibTrans" cxnId="{EEA309E2-E8A7-4D9D-9455-C5D0E988E7FA}">
      <dgm:prSet/>
      <dgm:spPr/>
      <dgm:t>
        <a:bodyPr/>
        <a:lstStyle/>
        <a:p>
          <a:endParaRPr lang="en-US"/>
        </a:p>
      </dgm:t>
    </dgm:pt>
    <dgm:pt modelId="{C574EE1F-E180-42B6-96C3-C6E85646109E}">
      <dgm:prSet/>
      <dgm:spPr/>
      <dgm:t>
        <a:bodyPr/>
        <a:lstStyle/>
        <a:p>
          <a:r>
            <a:rPr lang="en-US" dirty="0"/>
            <a:t>Essential manufacturers and production choices/mandates</a:t>
          </a:r>
        </a:p>
      </dgm:t>
    </dgm:pt>
    <dgm:pt modelId="{E80518BB-283E-4CB3-943B-51D78AF304CA}" type="parTrans" cxnId="{73FAA950-B8DB-4247-B656-8955A7989A5A}">
      <dgm:prSet/>
      <dgm:spPr/>
      <dgm:t>
        <a:bodyPr/>
        <a:lstStyle/>
        <a:p>
          <a:endParaRPr lang="en-US"/>
        </a:p>
      </dgm:t>
    </dgm:pt>
    <dgm:pt modelId="{6C75E7CA-2E6B-4606-A952-1658EB0D160A}" type="sibTrans" cxnId="{73FAA950-B8DB-4247-B656-8955A7989A5A}">
      <dgm:prSet/>
      <dgm:spPr/>
      <dgm:t>
        <a:bodyPr/>
        <a:lstStyle/>
        <a:p>
          <a:endParaRPr lang="en-US"/>
        </a:p>
      </dgm:t>
    </dgm:pt>
    <dgm:pt modelId="{DD8CF571-4446-42DC-A362-150D11B1E4E5}">
      <dgm:prSet/>
      <dgm:spPr/>
      <dgm:t>
        <a:bodyPr/>
        <a:lstStyle/>
        <a:p>
          <a:r>
            <a:rPr lang="en-US" dirty="0"/>
            <a:t>Each of these scenarios presented unique employee issues, concerns and decisions to be made.  </a:t>
          </a:r>
        </a:p>
        <a:p>
          <a:r>
            <a:rPr lang="en-US" dirty="0"/>
            <a:t>The need for good HR advice is essential.</a:t>
          </a:r>
        </a:p>
      </dgm:t>
    </dgm:pt>
    <dgm:pt modelId="{6B6A342E-A61B-4979-B6A9-889A1F9B12DB}" type="parTrans" cxnId="{FB2DC481-0212-4E56-BC16-909D9EC1EA90}">
      <dgm:prSet/>
      <dgm:spPr/>
      <dgm:t>
        <a:bodyPr/>
        <a:lstStyle/>
        <a:p>
          <a:endParaRPr lang="en-US"/>
        </a:p>
      </dgm:t>
    </dgm:pt>
    <dgm:pt modelId="{01BD7B0F-C388-4D36-8500-B74E91EF0FC8}" type="sibTrans" cxnId="{FB2DC481-0212-4E56-BC16-909D9EC1EA90}">
      <dgm:prSet/>
      <dgm:spPr/>
      <dgm:t>
        <a:bodyPr/>
        <a:lstStyle/>
        <a:p>
          <a:endParaRPr lang="en-US"/>
        </a:p>
      </dgm:t>
    </dgm:pt>
    <dgm:pt modelId="{C2B4506B-2FD4-4437-A514-DE48C13DCD08}" type="pres">
      <dgm:prSet presAssocID="{02C5CCBE-29CC-4F20-907A-3B1362AD9A44}" presName="Name0" presStyleCnt="0">
        <dgm:presLayoutVars>
          <dgm:dir/>
          <dgm:animLvl val="lvl"/>
          <dgm:resizeHandles val="exact"/>
        </dgm:presLayoutVars>
      </dgm:prSet>
      <dgm:spPr/>
    </dgm:pt>
    <dgm:pt modelId="{36EEAFB3-A3D9-4776-B5C8-52EEF72D6B34}" type="pres">
      <dgm:prSet presAssocID="{DD8CF571-4446-42DC-A362-150D11B1E4E5}" presName="boxAndChildren" presStyleCnt="0"/>
      <dgm:spPr/>
    </dgm:pt>
    <dgm:pt modelId="{6B49A54C-CE20-43C1-8F60-4DF6B7C25F47}" type="pres">
      <dgm:prSet presAssocID="{DD8CF571-4446-42DC-A362-150D11B1E4E5}" presName="parentTextBox" presStyleLbl="node1" presStyleIdx="0" presStyleCnt="2"/>
      <dgm:spPr/>
    </dgm:pt>
    <dgm:pt modelId="{428B4EBD-50E1-4EDF-9028-DBE2A4ECA707}" type="pres">
      <dgm:prSet presAssocID="{88080B1F-246D-4BE0-8D51-F3A9D10638CC}" presName="sp" presStyleCnt="0"/>
      <dgm:spPr/>
    </dgm:pt>
    <dgm:pt modelId="{C7E1A880-7F70-41DE-A3E3-D7E70644AAB8}" type="pres">
      <dgm:prSet presAssocID="{74AF3BC8-67D6-41F6-8E74-46955756CC0E}" presName="arrowAndChildren" presStyleCnt="0"/>
      <dgm:spPr/>
    </dgm:pt>
    <dgm:pt modelId="{B928F2FC-4C88-4D8E-A7E4-67E375CDE343}" type="pres">
      <dgm:prSet presAssocID="{74AF3BC8-67D6-41F6-8E74-46955756CC0E}" presName="parentTextArrow" presStyleLbl="node1" presStyleIdx="0" presStyleCnt="2"/>
      <dgm:spPr/>
    </dgm:pt>
    <dgm:pt modelId="{5D783877-1B6D-4B43-A2AA-67104FBB6E6C}" type="pres">
      <dgm:prSet presAssocID="{74AF3BC8-67D6-41F6-8E74-46955756CC0E}" presName="arrow" presStyleLbl="node1" presStyleIdx="1" presStyleCnt="2" custLinFactNeighborY="1682"/>
      <dgm:spPr/>
    </dgm:pt>
    <dgm:pt modelId="{4091B47D-D68B-4D0C-94A9-FD6B4E103FBA}" type="pres">
      <dgm:prSet presAssocID="{74AF3BC8-67D6-41F6-8E74-46955756CC0E}" presName="descendantArrow" presStyleCnt="0"/>
      <dgm:spPr/>
    </dgm:pt>
    <dgm:pt modelId="{D4E3E114-36FD-4C25-92BB-F016D986AFBF}" type="pres">
      <dgm:prSet presAssocID="{E89353CE-4143-42F2-9863-D6748C066014}" presName="childTextArrow" presStyleLbl="fgAccFollowNode1" presStyleIdx="0" presStyleCnt="3">
        <dgm:presLayoutVars>
          <dgm:bulletEnabled val="1"/>
        </dgm:presLayoutVars>
      </dgm:prSet>
      <dgm:spPr/>
    </dgm:pt>
    <dgm:pt modelId="{55C301F1-AB2C-4A5B-A648-08EC580D7F37}" type="pres">
      <dgm:prSet presAssocID="{735FFE54-D3D4-4C0F-96AD-0C77F43AFE2D}" presName="childTextArrow" presStyleLbl="fgAccFollowNode1" presStyleIdx="1" presStyleCnt="3">
        <dgm:presLayoutVars>
          <dgm:bulletEnabled val="1"/>
        </dgm:presLayoutVars>
      </dgm:prSet>
      <dgm:spPr/>
    </dgm:pt>
    <dgm:pt modelId="{137CE65D-9F8F-4CC6-8A03-FC9C9088B3D5}" type="pres">
      <dgm:prSet presAssocID="{C574EE1F-E180-42B6-96C3-C6E85646109E}" presName="childTextArrow" presStyleLbl="fgAccFollowNode1" presStyleIdx="2" presStyleCnt="3">
        <dgm:presLayoutVars>
          <dgm:bulletEnabled val="1"/>
        </dgm:presLayoutVars>
      </dgm:prSet>
      <dgm:spPr/>
    </dgm:pt>
  </dgm:ptLst>
  <dgm:cxnLst>
    <dgm:cxn modelId="{D91BD004-8454-4BBF-B95E-544072880066}" type="presOf" srcId="{02C5CCBE-29CC-4F20-907A-3B1362AD9A44}" destId="{C2B4506B-2FD4-4437-A514-DE48C13DCD08}" srcOrd="0" destOrd="0" presId="urn:microsoft.com/office/officeart/2005/8/layout/process4"/>
    <dgm:cxn modelId="{7AAEEB41-F8D5-4065-87F1-0F8BC466B5E5}" type="presOf" srcId="{74AF3BC8-67D6-41F6-8E74-46955756CC0E}" destId="{5D783877-1B6D-4B43-A2AA-67104FBB6E6C}" srcOrd="1" destOrd="0" presId="urn:microsoft.com/office/officeart/2005/8/layout/process4"/>
    <dgm:cxn modelId="{73FAA950-B8DB-4247-B656-8955A7989A5A}" srcId="{74AF3BC8-67D6-41F6-8E74-46955756CC0E}" destId="{C574EE1F-E180-42B6-96C3-C6E85646109E}" srcOrd="2" destOrd="0" parTransId="{E80518BB-283E-4CB3-943B-51D78AF304CA}" sibTransId="{6C75E7CA-2E6B-4606-A952-1658EB0D160A}"/>
    <dgm:cxn modelId="{A5BA1953-AA7D-4376-BE6C-2A57AEBBA571}" srcId="{02C5CCBE-29CC-4F20-907A-3B1362AD9A44}" destId="{74AF3BC8-67D6-41F6-8E74-46955756CC0E}" srcOrd="0" destOrd="0" parTransId="{E8E9626A-D304-40C3-A93B-B9D1E468DF8E}" sibTransId="{88080B1F-246D-4BE0-8D51-F3A9D10638CC}"/>
    <dgm:cxn modelId="{D1CA515A-98E5-48F8-A131-6F8F90C85BD4}" type="presOf" srcId="{DD8CF571-4446-42DC-A362-150D11B1E4E5}" destId="{6B49A54C-CE20-43C1-8F60-4DF6B7C25F47}" srcOrd="0" destOrd="0" presId="urn:microsoft.com/office/officeart/2005/8/layout/process4"/>
    <dgm:cxn modelId="{FB2DC481-0212-4E56-BC16-909D9EC1EA90}" srcId="{02C5CCBE-29CC-4F20-907A-3B1362AD9A44}" destId="{DD8CF571-4446-42DC-A362-150D11B1E4E5}" srcOrd="1" destOrd="0" parTransId="{6B6A342E-A61B-4979-B6A9-889A1F9B12DB}" sibTransId="{01BD7B0F-C388-4D36-8500-B74E91EF0FC8}"/>
    <dgm:cxn modelId="{7F042BA4-CDF6-4C95-AF27-15AD671312C3}" type="presOf" srcId="{74AF3BC8-67D6-41F6-8E74-46955756CC0E}" destId="{B928F2FC-4C88-4D8E-A7E4-67E375CDE343}" srcOrd="0" destOrd="0" presId="urn:microsoft.com/office/officeart/2005/8/layout/process4"/>
    <dgm:cxn modelId="{2FFCAFC7-272A-43E9-8CCE-33291C74CA23}" type="presOf" srcId="{C574EE1F-E180-42B6-96C3-C6E85646109E}" destId="{137CE65D-9F8F-4CC6-8A03-FC9C9088B3D5}" srcOrd="0" destOrd="0" presId="urn:microsoft.com/office/officeart/2005/8/layout/process4"/>
    <dgm:cxn modelId="{CC77F5D6-3CCB-45EA-BB51-49EE76144F5F}" type="presOf" srcId="{E89353CE-4143-42F2-9863-D6748C066014}" destId="{D4E3E114-36FD-4C25-92BB-F016D986AFBF}" srcOrd="0" destOrd="0" presId="urn:microsoft.com/office/officeart/2005/8/layout/process4"/>
    <dgm:cxn modelId="{EEA309E2-E8A7-4D9D-9455-C5D0E988E7FA}" srcId="{74AF3BC8-67D6-41F6-8E74-46955756CC0E}" destId="{735FFE54-D3D4-4C0F-96AD-0C77F43AFE2D}" srcOrd="1" destOrd="0" parTransId="{1BCE5311-D7F2-47C2-86A7-E9A04D8F145F}" sibTransId="{8D28F508-748B-4A57-9068-4E9CA115FB9F}"/>
    <dgm:cxn modelId="{A7B37CEB-FFF9-41BA-A3CF-D8527FA9AB22}" srcId="{74AF3BC8-67D6-41F6-8E74-46955756CC0E}" destId="{E89353CE-4143-42F2-9863-D6748C066014}" srcOrd="0" destOrd="0" parTransId="{BA723CA1-D34D-4251-8FE3-482A2BFB1455}" sibTransId="{885CF016-D7F9-4845-B63A-E53E6CC875E2}"/>
    <dgm:cxn modelId="{774B5DF8-4817-4273-AA1A-8B546D3C6C6C}" type="presOf" srcId="{735FFE54-D3D4-4C0F-96AD-0C77F43AFE2D}" destId="{55C301F1-AB2C-4A5B-A648-08EC580D7F37}" srcOrd="0" destOrd="0" presId="urn:microsoft.com/office/officeart/2005/8/layout/process4"/>
    <dgm:cxn modelId="{A8B55061-9CDE-45B5-9EE4-006851F1E247}" type="presParOf" srcId="{C2B4506B-2FD4-4437-A514-DE48C13DCD08}" destId="{36EEAFB3-A3D9-4776-B5C8-52EEF72D6B34}" srcOrd="0" destOrd="0" presId="urn:microsoft.com/office/officeart/2005/8/layout/process4"/>
    <dgm:cxn modelId="{3BDAB564-77CB-4D77-8A16-2DA6A9143C3B}" type="presParOf" srcId="{36EEAFB3-A3D9-4776-B5C8-52EEF72D6B34}" destId="{6B49A54C-CE20-43C1-8F60-4DF6B7C25F47}" srcOrd="0" destOrd="0" presId="urn:microsoft.com/office/officeart/2005/8/layout/process4"/>
    <dgm:cxn modelId="{FC9F1908-B2CC-407E-83A6-6F7B3F1BA0DD}" type="presParOf" srcId="{C2B4506B-2FD4-4437-A514-DE48C13DCD08}" destId="{428B4EBD-50E1-4EDF-9028-DBE2A4ECA707}" srcOrd="1" destOrd="0" presId="urn:microsoft.com/office/officeart/2005/8/layout/process4"/>
    <dgm:cxn modelId="{9475DE71-2A84-41F9-8B0B-45BC8F029856}" type="presParOf" srcId="{C2B4506B-2FD4-4437-A514-DE48C13DCD08}" destId="{C7E1A880-7F70-41DE-A3E3-D7E70644AAB8}" srcOrd="2" destOrd="0" presId="urn:microsoft.com/office/officeart/2005/8/layout/process4"/>
    <dgm:cxn modelId="{20386C60-085D-4F0E-9424-B596AF9735AA}" type="presParOf" srcId="{C7E1A880-7F70-41DE-A3E3-D7E70644AAB8}" destId="{B928F2FC-4C88-4D8E-A7E4-67E375CDE343}" srcOrd="0" destOrd="0" presId="urn:microsoft.com/office/officeart/2005/8/layout/process4"/>
    <dgm:cxn modelId="{2AC5BA43-C6EE-40AA-B861-559ECBC3E8D3}" type="presParOf" srcId="{C7E1A880-7F70-41DE-A3E3-D7E70644AAB8}" destId="{5D783877-1B6D-4B43-A2AA-67104FBB6E6C}" srcOrd="1" destOrd="0" presId="urn:microsoft.com/office/officeart/2005/8/layout/process4"/>
    <dgm:cxn modelId="{34E31DE5-608D-4AC8-B680-C14CED804893}" type="presParOf" srcId="{C7E1A880-7F70-41DE-A3E3-D7E70644AAB8}" destId="{4091B47D-D68B-4D0C-94A9-FD6B4E103FBA}" srcOrd="2" destOrd="0" presId="urn:microsoft.com/office/officeart/2005/8/layout/process4"/>
    <dgm:cxn modelId="{B67FE315-825B-42FB-A2F8-8C69653AE5AA}" type="presParOf" srcId="{4091B47D-D68B-4D0C-94A9-FD6B4E103FBA}" destId="{D4E3E114-36FD-4C25-92BB-F016D986AFBF}" srcOrd="0" destOrd="0" presId="urn:microsoft.com/office/officeart/2005/8/layout/process4"/>
    <dgm:cxn modelId="{7F7F85C3-473B-4ECB-A26A-11C029B8B786}" type="presParOf" srcId="{4091B47D-D68B-4D0C-94A9-FD6B4E103FBA}" destId="{55C301F1-AB2C-4A5B-A648-08EC580D7F37}" srcOrd="1" destOrd="0" presId="urn:microsoft.com/office/officeart/2005/8/layout/process4"/>
    <dgm:cxn modelId="{E9486393-F78B-4A1C-9A9D-615E428E2B46}" type="presParOf" srcId="{4091B47D-D68B-4D0C-94A9-FD6B4E103FBA}" destId="{137CE65D-9F8F-4CC6-8A03-FC9C9088B3D5}" srcOrd="2"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49A54C-CE20-43C1-8F60-4DF6B7C25F47}">
      <dsp:nvSpPr>
        <dsp:cNvPr id="0" name=""/>
        <dsp:cNvSpPr/>
      </dsp:nvSpPr>
      <dsp:spPr>
        <a:xfrm>
          <a:off x="0" y="2626263"/>
          <a:ext cx="7886700" cy="1723112"/>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US" sz="2200" kern="1200" dirty="0"/>
            <a:t>Each of these scenarios presented unique employee issues, concerns and decisions to be made.  </a:t>
          </a:r>
        </a:p>
        <a:p>
          <a:pPr marL="0" lvl="0" indent="0" algn="ctr" defTabSz="977900">
            <a:lnSpc>
              <a:spcPct val="90000"/>
            </a:lnSpc>
            <a:spcBef>
              <a:spcPct val="0"/>
            </a:spcBef>
            <a:spcAft>
              <a:spcPct val="35000"/>
            </a:spcAft>
            <a:buNone/>
          </a:pPr>
          <a:r>
            <a:rPr lang="en-US" sz="2200" kern="1200" dirty="0"/>
            <a:t>The need for good HR advice is essential.</a:t>
          </a:r>
        </a:p>
      </dsp:txBody>
      <dsp:txXfrm>
        <a:off x="0" y="2626263"/>
        <a:ext cx="7886700" cy="1723112"/>
      </dsp:txXfrm>
    </dsp:sp>
    <dsp:sp modelId="{5D783877-1B6D-4B43-A2AA-67104FBB6E6C}">
      <dsp:nvSpPr>
        <dsp:cNvPr id="0" name=""/>
        <dsp:cNvSpPr/>
      </dsp:nvSpPr>
      <dsp:spPr>
        <a:xfrm rot="10800000">
          <a:off x="0" y="46537"/>
          <a:ext cx="7886700" cy="2650147"/>
        </a:xfrm>
        <a:prstGeom prst="upArrowCallou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US" sz="2200" kern="1200" dirty="0"/>
            <a:t>Life will never be the same!  As the virus spread, the impact on manufacturers was great:</a:t>
          </a:r>
        </a:p>
      </dsp:txBody>
      <dsp:txXfrm rot="-10800000">
        <a:off x="0" y="46537"/>
        <a:ext cx="7886700" cy="930201"/>
      </dsp:txXfrm>
    </dsp:sp>
    <dsp:sp modelId="{D4E3E114-36FD-4C25-92BB-F016D986AFBF}">
      <dsp:nvSpPr>
        <dsp:cNvPr id="0" name=""/>
        <dsp:cNvSpPr/>
      </dsp:nvSpPr>
      <dsp:spPr>
        <a:xfrm>
          <a:off x="3850" y="932163"/>
          <a:ext cx="2626332" cy="792394"/>
        </a:xfrm>
        <a:prstGeom prst="rect">
          <a:avLst/>
        </a:prstGeom>
        <a:solidFill>
          <a:schemeClr val="dk2">
            <a:alpha val="90000"/>
            <a:tint val="40000"/>
            <a:hueOff val="0"/>
            <a:satOff val="0"/>
            <a:lumOff val="0"/>
            <a:alphaOff val="0"/>
          </a:schemeClr>
        </a:solidFill>
        <a:ln w="254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904" tIns="21590" rIns="120904" bIns="21590" numCol="1" spcCol="1270" anchor="ctr" anchorCtr="0">
          <a:noAutofit/>
        </a:bodyPr>
        <a:lstStyle/>
        <a:p>
          <a:pPr marL="0" lvl="0" indent="0" algn="ctr" defTabSz="755650">
            <a:lnSpc>
              <a:spcPct val="90000"/>
            </a:lnSpc>
            <a:spcBef>
              <a:spcPct val="0"/>
            </a:spcBef>
            <a:spcAft>
              <a:spcPct val="35000"/>
            </a:spcAft>
            <a:buNone/>
          </a:pPr>
          <a:r>
            <a:rPr lang="en-US" sz="1700" kern="1200"/>
            <a:t>Shut down of non-essential manufacturers</a:t>
          </a:r>
        </a:p>
      </dsp:txBody>
      <dsp:txXfrm>
        <a:off x="3850" y="932163"/>
        <a:ext cx="2626332" cy="792394"/>
      </dsp:txXfrm>
    </dsp:sp>
    <dsp:sp modelId="{55C301F1-AB2C-4A5B-A648-08EC580D7F37}">
      <dsp:nvSpPr>
        <dsp:cNvPr id="0" name=""/>
        <dsp:cNvSpPr/>
      </dsp:nvSpPr>
      <dsp:spPr>
        <a:xfrm>
          <a:off x="2630183" y="932163"/>
          <a:ext cx="2626332" cy="792394"/>
        </a:xfrm>
        <a:prstGeom prst="rect">
          <a:avLst/>
        </a:prstGeom>
        <a:solidFill>
          <a:schemeClr val="dk2">
            <a:alpha val="90000"/>
            <a:tint val="40000"/>
            <a:hueOff val="0"/>
            <a:satOff val="0"/>
            <a:lumOff val="0"/>
            <a:alphaOff val="0"/>
          </a:schemeClr>
        </a:solidFill>
        <a:ln w="254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904" tIns="21590" rIns="120904" bIns="21590" numCol="1" spcCol="1270" anchor="ctr" anchorCtr="0">
          <a:noAutofit/>
        </a:bodyPr>
        <a:lstStyle/>
        <a:p>
          <a:pPr marL="0" lvl="0" indent="0" algn="ctr" defTabSz="755650">
            <a:lnSpc>
              <a:spcPct val="90000"/>
            </a:lnSpc>
            <a:spcBef>
              <a:spcPct val="0"/>
            </a:spcBef>
            <a:spcAft>
              <a:spcPct val="35000"/>
            </a:spcAft>
            <a:buNone/>
          </a:pPr>
          <a:r>
            <a:rPr lang="en-US" sz="1700" kern="1200"/>
            <a:t>Businesses able to continue with Work From Home</a:t>
          </a:r>
        </a:p>
      </dsp:txBody>
      <dsp:txXfrm>
        <a:off x="2630183" y="932163"/>
        <a:ext cx="2626332" cy="792394"/>
      </dsp:txXfrm>
    </dsp:sp>
    <dsp:sp modelId="{137CE65D-9F8F-4CC6-8A03-FC9C9088B3D5}">
      <dsp:nvSpPr>
        <dsp:cNvPr id="0" name=""/>
        <dsp:cNvSpPr/>
      </dsp:nvSpPr>
      <dsp:spPr>
        <a:xfrm>
          <a:off x="5256516" y="932163"/>
          <a:ext cx="2626332" cy="792394"/>
        </a:xfrm>
        <a:prstGeom prst="rect">
          <a:avLst/>
        </a:prstGeom>
        <a:solidFill>
          <a:schemeClr val="dk2">
            <a:alpha val="90000"/>
            <a:tint val="40000"/>
            <a:hueOff val="0"/>
            <a:satOff val="0"/>
            <a:lumOff val="0"/>
            <a:alphaOff val="0"/>
          </a:schemeClr>
        </a:solidFill>
        <a:ln w="254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904" tIns="21590" rIns="120904" bIns="21590" numCol="1" spcCol="1270" anchor="ctr" anchorCtr="0">
          <a:noAutofit/>
        </a:bodyPr>
        <a:lstStyle/>
        <a:p>
          <a:pPr marL="0" lvl="0" indent="0" algn="ctr" defTabSz="755650">
            <a:lnSpc>
              <a:spcPct val="90000"/>
            </a:lnSpc>
            <a:spcBef>
              <a:spcPct val="0"/>
            </a:spcBef>
            <a:spcAft>
              <a:spcPct val="35000"/>
            </a:spcAft>
            <a:buNone/>
          </a:pPr>
          <a:r>
            <a:rPr lang="en-US" sz="1700" kern="1200" dirty="0"/>
            <a:t>Essential manufacturers and production choices/mandates</a:t>
          </a:r>
        </a:p>
      </dsp:txBody>
      <dsp:txXfrm>
        <a:off x="5256516" y="932163"/>
        <a:ext cx="2626332" cy="792394"/>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F3C0890-BEDC-4E54-B612-DAB30ADF98C1}" type="datetimeFigureOut">
              <a:rPr lang="en-US" smtClean="0"/>
              <a:t>4/14/2020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CBCFCE4-CF41-4836-B62C-9E824196465B}" type="slidenum">
              <a:rPr lang="en-US" smtClean="0"/>
              <a:t>‹#›</a:t>
            </a:fld>
            <a:endParaRPr lang="en-US"/>
          </a:p>
        </p:txBody>
      </p:sp>
    </p:spTree>
    <p:extLst>
      <p:ext uri="{BB962C8B-B14F-4D97-AF65-F5344CB8AC3E}">
        <p14:creationId xmlns:p14="http://schemas.microsoft.com/office/powerpoint/2010/main" val="30462836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CBCFCE4-CF41-4836-B62C-9E824196465B}" type="slidenum">
              <a:rPr lang="en-US" smtClean="0"/>
              <a:t>14</a:t>
            </a:fld>
            <a:endParaRPr lang="en-US"/>
          </a:p>
        </p:txBody>
      </p:sp>
    </p:spTree>
    <p:extLst>
      <p:ext uri="{BB962C8B-B14F-4D97-AF65-F5344CB8AC3E}">
        <p14:creationId xmlns:p14="http://schemas.microsoft.com/office/powerpoint/2010/main" val="25534822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CBCFCE4-CF41-4836-B62C-9E824196465B}" type="slidenum">
              <a:rPr lang="en-US" smtClean="0"/>
              <a:t>23</a:t>
            </a:fld>
            <a:endParaRPr lang="en-US"/>
          </a:p>
        </p:txBody>
      </p:sp>
    </p:spTree>
    <p:extLst>
      <p:ext uri="{BB962C8B-B14F-4D97-AF65-F5344CB8AC3E}">
        <p14:creationId xmlns:p14="http://schemas.microsoft.com/office/powerpoint/2010/main" val="23302447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CBCFCE4-CF41-4836-B62C-9E824196465B}" type="slidenum">
              <a:rPr lang="en-US" smtClean="0"/>
              <a:t>24</a:t>
            </a:fld>
            <a:endParaRPr lang="en-US"/>
          </a:p>
        </p:txBody>
      </p:sp>
    </p:spTree>
    <p:extLst>
      <p:ext uri="{BB962C8B-B14F-4D97-AF65-F5344CB8AC3E}">
        <p14:creationId xmlns:p14="http://schemas.microsoft.com/office/powerpoint/2010/main" val="23302447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13F797D-3A95-4385-8CC0-0E9F5C11FFCF}" type="datetime1">
              <a:rPr lang="en-US" smtClean="0"/>
              <a:t>4/14/2020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9E7D06-2E18-4492-AC2D-B04DDEB47BB3}" type="slidenum">
              <a:rPr lang="en-US" smtClean="0"/>
              <a:t>‹#›</a:t>
            </a:fld>
            <a:endParaRPr lang="en-US"/>
          </a:p>
        </p:txBody>
      </p:sp>
    </p:spTree>
    <p:extLst>
      <p:ext uri="{BB962C8B-B14F-4D97-AF65-F5344CB8AC3E}">
        <p14:creationId xmlns:p14="http://schemas.microsoft.com/office/powerpoint/2010/main" val="13174270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E9A2395-55D2-4A9D-B2FE-2FADDC6CCFCB}" type="datetime1">
              <a:rPr lang="en-US" smtClean="0"/>
              <a:t>4/14/2020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9E7D06-2E18-4492-AC2D-B04DDEB47BB3}" type="slidenum">
              <a:rPr lang="en-US" smtClean="0"/>
              <a:t>‹#›</a:t>
            </a:fld>
            <a:endParaRPr lang="en-US"/>
          </a:p>
        </p:txBody>
      </p:sp>
    </p:spTree>
    <p:extLst>
      <p:ext uri="{BB962C8B-B14F-4D97-AF65-F5344CB8AC3E}">
        <p14:creationId xmlns:p14="http://schemas.microsoft.com/office/powerpoint/2010/main" val="712059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097CE90-0DF9-42CD-95F2-47AFEDE3E899}" type="datetime1">
              <a:rPr lang="en-US" smtClean="0"/>
              <a:t>4/14/2020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9E7D06-2E18-4492-AC2D-B04DDEB47BB3}" type="slidenum">
              <a:rPr lang="en-US" smtClean="0"/>
              <a:t>‹#›</a:t>
            </a:fld>
            <a:endParaRPr lang="en-US"/>
          </a:p>
        </p:txBody>
      </p:sp>
    </p:spTree>
    <p:extLst>
      <p:ext uri="{BB962C8B-B14F-4D97-AF65-F5344CB8AC3E}">
        <p14:creationId xmlns:p14="http://schemas.microsoft.com/office/powerpoint/2010/main" val="13658660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68B1EA4-9CE3-47B9-B993-8FD9279D4CC3}" type="datetime1">
              <a:rPr lang="en-US" smtClean="0"/>
              <a:t>4/14/2020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9E7D06-2E18-4492-AC2D-B04DDEB47BB3}" type="slidenum">
              <a:rPr lang="en-US" smtClean="0"/>
              <a:t>‹#›</a:t>
            </a:fld>
            <a:endParaRPr lang="en-US"/>
          </a:p>
        </p:txBody>
      </p:sp>
    </p:spTree>
    <p:extLst>
      <p:ext uri="{BB962C8B-B14F-4D97-AF65-F5344CB8AC3E}">
        <p14:creationId xmlns:p14="http://schemas.microsoft.com/office/powerpoint/2010/main" val="39631229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5721C5C-2890-4884-A53F-A21E425E9048}" type="datetime1">
              <a:rPr lang="en-US" smtClean="0"/>
              <a:t>4/14/2020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D9E7D06-2E18-4492-AC2D-B04DDEB47BB3}" type="slidenum">
              <a:rPr lang="en-US" smtClean="0"/>
              <a:t>‹#›</a:t>
            </a:fld>
            <a:endParaRPr lang="en-US"/>
          </a:p>
        </p:txBody>
      </p:sp>
    </p:spTree>
    <p:extLst>
      <p:ext uri="{BB962C8B-B14F-4D97-AF65-F5344CB8AC3E}">
        <p14:creationId xmlns:p14="http://schemas.microsoft.com/office/powerpoint/2010/main" val="2720655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25612B9-6DCA-424C-9EFD-6B0E5B483718}" type="datetime1">
              <a:rPr lang="en-US" smtClean="0"/>
              <a:t>4/14/2020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D9E7D06-2E18-4492-AC2D-B04DDEB47BB3}" type="slidenum">
              <a:rPr lang="en-US" smtClean="0"/>
              <a:t>‹#›</a:t>
            </a:fld>
            <a:endParaRPr lang="en-US"/>
          </a:p>
        </p:txBody>
      </p:sp>
    </p:spTree>
    <p:extLst>
      <p:ext uri="{BB962C8B-B14F-4D97-AF65-F5344CB8AC3E}">
        <p14:creationId xmlns:p14="http://schemas.microsoft.com/office/powerpoint/2010/main" val="29261554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A1EA3D-2D6F-48BC-B702-1D93A726EF54}" type="datetime1">
              <a:rPr lang="en-US" smtClean="0"/>
              <a:t>4/14/2020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D9E7D06-2E18-4492-AC2D-B04DDEB47BB3}" type="slidenum">
              <a:rPr lang="en-US" smtClean="0"/>
              <a:t>‹#›</a:t>
            </a:fld>
            <a:endParaRPr lang="en-US"/>
          </a:p>
        </p:txBody>
      </p:sp>
    </p:spTree>
    <p:extLst>
      <p:ext uri="{BB962C8B-B14F-4D97-AF65-F5344CB8AC3E}">
        <p14:creationId xmlns:p14="http://schemas.microsoft.com/office/powerpoint/2010/main" val="7713749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2CEAC30-59F1-4F87-898A-D7BBCD90043D}" type="datetime1">
              <a:rPr lang="en-US" smtClean="0"/>
              <a:t>4/14/2020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9E7D06-2E18-4492-AC2D-B04DDEB47BB3}" type="slidenum">
              <a:rPr lang="en-US" smtClean="0"/>
              <a:t>‹#›</a:t>
            </a:fld>
            <a:endParaRPr lang="en-US"/>
          </a:p>
        </p:txBody>
      </p:sp>
    </p:spTree>
    <p:extLst>
      <p:ext uri="{BB962C8B-B14F-4D97-AF65-F5344CB8AC3E}">
        <p14:creationId xmlns:p14="http://schemas.microsoft.com/office/powerpoint/2010/main" val="28600478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5DBD001-9473-48E7-8302-F831380C9857}" type="datetime1">
              <a:rPr lang="en-US" smtClean="0"/>
              <a:t>4/14/2020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9E7D06-2E18-4492-AC2D-B04DDEB47BB3}" type="slidenum">
              <a:rPr lang="en-US" smtClean="0"/>
              <a:t>‹#›</a:t>
            </a:fld>
            <a:endParaRPr lang="en-US"/>
          </a:p>
        </p:txBody>
      </p:sp>
    </p:spTree>
    <p:extLst>
      <p:ext uri="{BB962C8B-B14F-4D97-AF65-F5344CB8AC3E}">
        <p14:creationId xmlns:p14="http://schemas.microsoft.com/office/powerpoint/2010/main" val="21709066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801EF4-FB2B-44EB-B1D7-38947C24B2DB}" type="datetime1">
              <a:rPr lang="en-US" smtClean="0"/>
              <a:t>4/14/2020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9E7D06-2E18-4492-AC2D-B04DDEB47BB3}" type="slidenum">
              <a:rPr lang="en-US" smtClean="0"/>
              <a:t>‹#›</a:t>
            </a:fld>
            <a:endParaRPr lang="en-US"/>
          </a:p>
        </p:txBody>
      </p:sp>
    </p:spTree>
    <p:extLst>
      <p:ext uri="{BB962C8B-B14F-4D97-AF65-F5344CB8AC3E}">
        <p14:creationId xmlns:p14="http://schemas.microsoft.com/office/powerpoint/2010/main" val="3157646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AFA45E-9FE9-4F51-94B0-78A68CDF1B88}" type="datetime1">
              <a:rPr lang="en-US" smtClean="0"/>
              <a:t>4/14/2020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9E7D06-2E18-4492-AC2D-B04DDEB47BB3}" type="slidenum">
              <a:rPr lang="en-US" smtClean="0"/>
              <a:t>‹#›</a:t>
            </a:fld>
            <a:endParaRPr lang="en-US"/>
          </a:p>
        </p:txBody>
      </p:sp>
    </p:spTree>
    <p:extLst>
      <p:ext uri="{BB962C8B-B14F-4D97-AF65-F5344CB8AC3E}">
        <p14:creationId xmlns:p14="http://schemas.microsoft.com/office/powerpoint/2010/main" val="29524911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DC1463-1355-4EEF-8612-3209F483ED58}" type="datetime1">
              <a:rPr lang="en-US" smtClean="0"/>
              <a:t>4/14/2020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9E7D06-2E18-4492-AC2D-B04DDEB47BB3}" type="slidenum">
              <a:rPr lang="en-US" smtClean="0"/>
              <a:t>‹#›</a:t>
            </a:fld>
            <a:endParaRPr lang="en-US"/>
          </a:p>
        </p:txBody>
      </p:sp>
    </p:spTree>
    <p:extLst>
      <p:ext uri="{BB962C8B-B14F-4D97-AF65-F5344CB8AC3E}">
        <p14:creationId xmlns:p14="http://schemas.microsoft.com/office/powerpoint/2010/main" val="2683661485"/>
      </p:ext>
    </p:extLst>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Layout" Target="../diagrams/layout1.xml"/><Relationship Id="rId7" Type="http://schemas.openxmlformats.org/officeDocument/2006/relationships/image" Target="../media/image10.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hyperlink" Target="https://paidfamilyleave.ny.gov/COVID19" TargetMode="External"/><Relationship Id="rId5" Type="http://schemas.openxmlformats.org/officeDocument/2006/relationships/hyperlink" Target="https://www.irs.gov/newsroom/covid-19-related-tax-credits-for-required-paid-leave-provided-by-small-and-midsize-businesses-faqs#how_to_claim" TargetMode="External"/><Relationship Id="rId4" Type="http://schemas.openxmlformats.org/officeDocument/2006/relationships/hyperlink" Target="https://www.dol.gov/agencies/whd/pandemic/ffcra-questions"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7316481C-0A49-4796-812B-0D64F063B7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A5271697-90F1-4A23-8EF2-0179F2EAF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455228" cy="3233984"/>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FuzeHub">
            <a:extLst>
              <a:ext uri="{FF2B5EF4-FFF2-40B4-BE49-F238E27FC236}">
                <a16:creationId xmlns:a16="http://schemas.microsoft.com/office/drawing/2014/main" id="{A9CC5D04-FB5B-44BE-BF6A-657BB03B21C4}"/>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85702" y="191753"/>
            <a:ext cx="4190207" cy="1425240"/>
          </a:xfrm>
          <a:prstGeom prst="rect">
            <a:avLst/>
          </a:prstGeom>
          <a:noFill/>
          <a:extLst>
            <a:ext uri="{909E8E84-426E-40DD-AFC4-6F175D3DCCD1}">
              <a14:hiddenFill xmlns:a14="http://schemas.microsoft.com/office/drawing/2010/main">
                <a:solidFill>
                  <a:srgbClr val="FFFFFF"/>
                </a:solidFill>
              </a14:hiddenFill>
            </a:ext>
          </a:extLst>
        </p:spPr>
      </p:pic>
      <p:sp>
        <p:nvSpPr>
          <p:cNvPr id="97" name="Rectangle 96">
            <a:extLst>
              <a:ext uri="{FF2B5EF4-FFF2-40B4-BE49-F238E27FC236}">
                <a16:creationId xmlns:a16="http://schemas.microsoft.com/office/drawing/2014/main" id="{D9F5512A-48E1-4C07-B75E-3CCC517B68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233984"/>
            <a:ext cx="455228" cy="36240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2200" y="5789819"/>
            <a:ext cx="2692400" cy="953879"/>
          </a:xfrm>
          <a:prstGeom prst="rect">
            <a:avLst/>
          </a:prstGeom>
        </p:spPr>
      </p:pic>
      <p:sp>
        <p:nvSpPr>
          <p:cNvPr id="5" name="Title 4">
            <a:extLst>
              <a:ext uri="{FF2B5EF4-FFF2-40B4-BE49-F238E27FC236}">
                <a16:creationId xmlns:a16="http://schemas.microsoft.com/office/drawing/2014/main" id="{DEB2C968-F630-462B-9C9A-6E40843F1BBF}"/>
              </a:ext>
            </a:extLst>
          </p:cNvPr>
          <p:cNvSpPr>
            <a:spLocks noGrp="1"/>
          </p:cNvSpPr>
          <p:nvPr>
            <p:ph type="ctrTitle"/>
          </p:nvPr>
        </p:nvSpPr>
        <p:spPr/>
        <p:txBody>
          <a:bodyPr/>
          <a:lstStyle/>
          <a:p>
            <a:endParaRPr lang="en-US" dirty="0"/>
          </a:p>
        </p:txBody>
      </p:sp>
      <p:pic>
        <p:nvPicPr>
          <p:cNvPr id="8" name="Picture 7" descr="A picture containing device&#10;&#10;Description automatically generated">
            <a:extLst>
              <a:ext uri="{FF2B5EF4-FFF2-40B4-BE49-F238E27FC236}">
                <a16:creationId xmlns:a16="http://schemas.microsoft.com/office/drawing/2014/main" id="{4E72545B-CAF8-45C8-97D3-EC86E86E3DC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5800" y="1714500"/>
            <a:ext cx="8178800" cy="4089400"/>
          </a:xfrm>
          <a:prstGeom prst="rect">
            <a:avLst/>
          </a:prstGeom>
        </p:spPr>
      </p:pic>
    </p:spTree>
    <p:extLst>
      <p:ext uri="{BB962C8B-B14F-4D97-AF65-F5344CB8AC3E}">
        <p14:creationId xmlns:p14="http://schemas.microsoft.com/office/powerpoint/2010/main" val="6007119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1AEB8A9-B768-4E30-BA55-D919E66873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00" y="-2"/>
            <a:ext cx="3052451" cy="68580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C003F44-6942-454F-B1F9-EAB3BF5430D2}"/>
              </a:ext>
            </a:extLst>
          </p:cNvPr>
          <p:cNvSpPr>
            <a:spLocks noGrp="1"/>
          </p:cNvSpPr>
          <p:nvPr>
            <p:ph type="title"/>
          </p:nvPr>
        </p:nvSpPr>
        <p:spPr>
          <a:xfrm>
            <a:off x="482600" y="640080"/>
            <a:ext cx="2322320" cy="5613236"/>
          </a:xfrm>
        </p:spPr>
        <p:txBody>
          <a:bodyPr anchor="ctr">
            <a:normAutofit/>
          </a:bodyPr>
          <a:lstStyle/>
          <a:p>
            <a:r>
              <a:rPr lang="en-US" sz="3700" dirty="0">
                <a:solidFill>
                  <a:srgbClr val="FFFFFF"/>
                </a:solidFill>
              </a:rPr>
              <a:t>Our </a:t>
            </a:r>
            <a:br>
              <a:rPr lang="en-US" sz="3700" dirty="0">
                <a:solidFill>
                  <a:srgbClr val="FFFFFF"/>
                </a:solidFill>
              </a:rPr>
            </a:br>
            <a:r>
              <a:rPr lang="en-US" sz="3700" dirty="0">
                <a:solidFill>
                  <a:srgbClr val="FFFFFF"/>
                </a:solidFill>
              </a:rPr>
              <a:t>Presenters</a:t>
            </a:r>
          </a:p>
        </p:txBody>
      </p:sp>
      <p:pic>
        <p:nvPicPr>
          <p:cNvPr id="6" name="Picture 5">
            <a:extLst>
              <a:ext uri="{FF2B5EF4-FFF2-40B4-BE49-F238E27FC236}">
                <a16:creationId xmlns:a16="http://schemas.microsoft.com/office/drawing/2014/main" id="{AD01FBA8-C388-4587-979C-C6EAA77898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1581" y="5651062"/>
            <a:ext cx="2483069" cy="904596"/>
          </a:xfrm>
          <a:prstGeom prst="rect">
            <a:avLst/>
          </a:prstGeom>
          <a:solidFill>
            <a:schemeClr val="bg1"/>
          </a:solidFill>
        </p:spPr>
      </p:pic>
      <p:pic>
        <p:nvPicPr>
          <p:cNvPr id="7" name="Content Placeholder 6">
            <a:extLst>
              <a:ext uri="{FF2B5EF4-FFF2-40B4-BE49-F238E27FC236}">
                <a16:creationId xmlns:a16="http://schemas.microsoft.com/office/drawing/2014/main" id="{7EDED359-9007-4A90-B9C9-9E67E1A9E8A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720851" y="685800"/>
            <a:ext cx="1905000" cy="1905000"/>
          </a:xfrm>
          <a:prstGeom prst="rect">
            <a:avLst/>
          </a:prstGeom>
        </p:spPr>
      </p:pic>
      <p:sp>
        <p:nvSpPr>
          <p:cNvPr id="4" name="Rectangle 3">
            <a:extLst>
              <a:ext uri="{FF2B5EF4-FFF2-40B4-BE49-F238E27FC236}">
                <a16:creationId xmlns:a16="http://schemas.microsoft.com/office/drawing/2014/main" id="{32D2F247-9AB8-4C88-B4E2-D9714BE53195}"/>
              </a:ext>
            </a:extLst>
          </p:cNvPr>
          <p:cNvSpPr/>
          <p:nvPr/>
        </p:nvSpPr>
        <p:spPr>
          <a:xfrm>
            <a:off x="5746531" y="1110674"/>
            <a:ext cx="3429000" cy="923330"/>
          </a:xfrm>
          <a:prstGeom prst="rect">
            <a:avLst/>
          </a:prstGeom>
        </p:spPr>
        <p:txBody>
          <a:bodyPr wrap="square">
            <a:spAutoFit/>
          </a:bodyPr>
          <a:lstStyle/>
          <a:p>
            <a:r>
              <a:rPr lang="en-US" dirty="0"/>
              <a:t>John A. Monteiro</a:t>
            </a:r>
          </a:p>
          <a:p>
            <a:r>
              <a:rPr lang="en-US" dirty="0"/>
              <a:t>Senior Consultant</a:t>
            </a:r>
          </a:p>
          <a:p>
            <a:r>
              <a:rPr lang="en-US" dirty="0"/>
              <a:t>Pinnacle Human Resources, LLC</a:t>
            </a:r>
          </a:p>
        </p:txBody>
      </p:sp>
      <p:pic>
        <p:nvPicPr>
          <p:cNvPr id="8" name="Content Placeholder 3">
            <a:extLst>
              <a:ext uri="{FF2B5EF4-FFF2-40B4-BE49-F238E27FC236}">
                <a16:creationId xmlns:a16="http://schemas.microsoft.com/office/drawing/2014/main" id="{50DD3CE2-38BA-4805-9D0E-03A0CE9867D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57600" y="3467100"/>
            <a:ext cx="2019300" cy="2019300"/>
          </a:xfrm>
          <a:prstGeom prst="rect">
            <a:avLst/>
          </a:prstGeom>
        </p:spPr>
      </p:pic>
      <p:sp>
        <p:nvSpPr>
          <p:cNvPr id="10" name="TextBox 9">
            <a:extLst>
              <a:ext uri="{FF2B5EF4-FFF2-40B4-BE49-F238E27FC236}">
                <a16:creationId xmlns:a16="http://schemas.microsoft.com/office/drawing/2014/main" id="{0372F49D-6E4D-4CB1-A458-C6B893DF62DB}"/>
              </a:ext>
            </a:extLst>
          </p:cNvPr>
          <p:cNvSpPr txBox="1"/>
          <p:nvPr/>
        </p:nvSpPr>
        <p:spPr>
          <a:xfrm>
            <a:off x="5784774" y="3928765"/>
            <a:ext cx="3188969" cy="923330"/>
          </a:xfrm>
          <a:prstGeom prst="rect">
            <a:avLst/>
          </a:prstGeom>
          <a:noFill/>
        </p:spPr>
        <p:txBody>
          <a:bodyPr wrap="square" rtlCol="0">
            <a:spAutoFit/>
          </a:bodyPr>
          <a:lstStyle/>
          <a:p>
            <a:r>
              <a:rPr lang="en-US" dirty="0"/>
              <a:t>Rose Miller</a:t>
            </a:r>
          </a:p>
          <a:p>
            <a:r>
              <a:rPr lang="en-US" dirty="0"/>
              <a:t>President</a:t>
            </a:r>
          </a:p>
          <a:p>
            <a:r>
              <a:rPr lang="en-US" dirty="0"/>
              <a:t>Pinnacle Human Resources, LLC</a:t>
            </a:r>
          </a:p>
        </p:txBody>
      </p:sp>
      <p:sp>
        <p:nvSpPr>
          <p:cNvPr id="5" name="Slide Number Placeholder 4"/>
          <p:cNvSpPr>
            <a:spLocks noGrp="1"/>
          </p:cNvSpPr>
          <p:nvPr>
            <p:ph type="sldNum" sz="quarter" idx="12"/>
          </p:nvPr>
        </p:nvSpPr>
        <p:spPr/>
        <p:txBody>
          <a:bodyPr/>
          <a:lstStyle/>
          <a:p>
            <a:fld id="{FD9E7D06-2E18-4492-AC2D-B04DDEB47BB3}" type="slidenum">
              <a:rPr lang="en-US" smtClean="0"/>
              <a:t>2</a:t>
            </a:fld>
            <a:endParaRPr lang="en-US"/>
          </a:p>
        </p:txBody>
      </p:sp>
      <p:sp>
        <p:nvSpPr>
          <p:cNvPr id="11" name="Footer Placeholder 10"/>
          <p:cNvSpPr>
            <a:spLocks noGrp="1"/>
          </p:cNvSpPr>
          <p:nvPr>
            <p:ph type="ftr" sz="quarter" idx="11"/>
          </p:nvPr>
        </p:nvSpPr>
        <p:spPr/>
        <p:txBody>
          <a:bodyPr/>
          <a:lstStyle/>
          <a:p>
            <a:r>
              <a:rPr lang="en-US" dirty="0"/>
              <a:t>COVID-19</a:t>
            </a:r>
          </a:p>
        </p:txBody>
      </p:sp>
      <p:pic>
        <p:nvPicPr>
          <p:cNvPr id="4098"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1581" y="459977"/>
            <a:ext cx="2554287" cy="869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213300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1AEB8A9-B768-4E30-BA55-D919E66873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00" y="-2"/>
            <a:ext cx="3052451" cy="68580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C003F44-6942-454F-B1F9-EAB3BF5430D2}"/>
              </a:ext>
            </a:extLst>
          </p:cNvPr>
          <p:cNvSpPr>
            <a:spLocks noGrp="1"/>
          </p:cNvSpPr>
          <p:nvPr>
            <p:ph type="title"/>
          </p:nvPr>
        </p:nvSpPr>
        <p:spPr>
          <a:xfrm>
            <a:off x="482600" y="640080"/>
            <a:ext cx="2322320" cy="5613236"/>
          </a:xfrm>
        </p:spPr>
        <p:txBody>
          <a:bodyPr anchor="ctr">
            <a:normAutofit/>
          </a:bodyPr>
          <a:lstStyle/>
          <a:p>
            <a:r>
              <a:rPr lang="en-US" sz="3700">
                <a:solidFill>
                  <a:srgbClr val="FFFFFF"/>
                </a:solidFill>
              </a:rPr>
              <a:t>About Pinnacle Human Resources</a:t>
            </a:r>
          </a:p>
        </p:txBody>
      </p:sp>
      <p:sp>
        <p:nvSpPr>
          <p:cNvPr id="3" name="Content Placeholder 2">
            <a:extLst>
              <a:ext uri="{FF2B5EF4-FFF2-40B4-BE49-F238E27FC236}">
                <a16:creationId xmlns:a16="http://schemas.microsoft.com/office/drawing/2014/main" id="{CD768AAD-163B-4FE0-B8A4-936C018F14DA}"/>
              </a:ext>
            </a:extLst>
          </p:cNvPr>
          <p:cNvSpPr>
            <a:spLocks noGrp="1"/>
          </p:cNvSpPr>
          <p:nvPr>
            <p:ph idx="1"/>
          </p:nvPr>
        </p:nvSpPr>
        <p:spPr>
          <a:xfrm>
            <a:off x="3524863" y="640081"/>
            <a:ext cx="5136536" cy="3703319"/>
          </a:xfrm>
        </p:spPr>
        <p:txBody>
          <a:bodyPr anchor="ctr">
            <a:normAutofit/>
          </a:bodyPr>
          <a:lstStyle/>
          <a:p>
            <a:pPr marL="0" indent="0">
              <a:lnSpc>
                <a:spcPct val="90000"/>
              </a:lnSpc>
              <a:buNone/>
              <a:defRPr/>
            </a:pPr>
            <a:r>
              <a:rPr lang="en-US" sz="1600" dirty="0"/>
              <a:t>Pinnacle Human Resources is a NYS Certified Women Owned Business with a staff of over 20 HR professionals, who perform HR assessments, employee handbooks, on-site and off-site HR back office support, managerial training, executive coaching, compensation and performance systems. </a:t>
            </a:r>
          </a:p>
          <a:p>
            <a:pPr marL="0" indent="0">
              <a:lnSpc>
                <a:spcPct val="90000"/>
              </a:lnSpc>
              <a:buNone/>
              <a:defRPr/>
            </a:pPr>
            <a:endParaRPr lang="en-US" sz="1600" dirty="0"/>
          </a:p>
          <a:p>
            <a:pPr marL="0" indent="0">
              <a:lnSpc>
                <a:spcPct val="90000"/>
              </a:lnSpc>
              <a:buNone/>
              <a:defRPr/>
            </a:pPr>
            <a:r>
              <a:rPr lang="en-US" sz="1600" dirty="0"/>
              <a:t>The team’s expertise is in human resources consulting that:</a:t>
            </a:r>
          </a:p>
          <a:p>
            <a:pPr marL="0" indent="0">
              <a:lnSpc>
                <a:spcPct val="90000"/>
              </a:lnSpc>
              <a:buNone/>
              <a:defRPr/>
            </a:pPr>
            <a:endParaRPr lang="en-US" sz="1600" dirty="0"/>
          </a:p>
          <a:p>
            <a:pPr lvl="1">
              <a:lnSpc>
                <a:spcPct val="90000"/>
              </a:lnSpc>
              <a:defRPr/>
            </a:pPr>
            <a:r>
              <a:rPr lang="en-US" sz="1600" dirty="0"/>
              <a:t>Provides HR advice and expert HR best practices</a:t>
            </a:r>
          </a:p>
          <a:p>
            <a:pPr lvl="1">
              <a:lnSpc>
                <a:spcPct val="90000"/>
              </a:lnSpc>
              <a:defRPr/>
            </a:pPr>
            <a:r>
              <a:rPr lang="en-US" sz="1600" dirty="0"/>
              <a:t>Helps clients implement employment laws and programs </a:t>
            </a:r>
          </a:p>
          <a:p>
            <a:pPr lvl="1">
              <a:lnSpc>
                <a:spcPct val="90000"/>
              </a:lnSpc>
              <a:defRPr/>
            </a:pPr>
            <a:r>
              <a:rPr lang="en-US" sz="1600" dirty="0"/>
              <a:t>Specialize in employee relations and address concerns   </a:t>
            </a:r>
          </a:p>
          <a:p>
            <a:pPr>
              <a:lnSpc>
                <a:spcPct val="90000"/>
              </a:lnSpc>
            </a:pPr>
            <a:endParaRPr lang="en-US" sz="1400" dirty="0"/>
          </a:p>
        </p:txBody>
      </p:sp>
      <p:sp>
        <p:nvSpPr>
          <p:cNvPr id="4" name="Footer Placeholder 3"/>
          <p:cNvSpPr>
            <a:spLocks noGrp="1"/>
          </p:cNvSpPr>
          <p:nvPr>
            <p:ph type="ftr" sz="quarter" idx="11"/>
          </p:nvPr>
        </p:nvSpPr>
        <p:spPr/>
        <p:txBody>
          <a:bodyPr/>
          <a:lstStyle/>
          <a:p>
            <a:r>
              <a:rPr lang="en-US" dirty="0"/>
              <a:t>COVID-19</a:t>
            </a:r>
          </a:p>
        </p:txBody>
      </p:sp>
      <p:sp>
        <p:nvSpPr>
          <p:cNvPr id="5" name="Slide Number Placeholder 4"/>
          <p:cNvSpPr>
            <a:spLocks noGrp="1"/>
          </p:cNvSpPr>
          <p:nvPr>
            <p:ph type="sldNum" sz="quarter" idx="12"/>
          </p:nvPr>
        </p:nvSpPr>
        <p:spPr/>
        <p:txBody>
          <a:bodyPr/>
          <a:lstStyle/>
          <a:p>
            <a:fld id="{FD9E7D06-2E18-4492-AC2D-B04DDEB47BB3}" type="slidenum">
              <a:rPr lang="en-US" smtClean="0"/>
              <a:t>3</a:t>
            </a:fld>
            <a:endParaRPr lang="en-US"/>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599" y="457200"/>
            <a:ext cx="2418530" cy="822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7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4572000"/>
            <a:ext cx="2876311" cy="10215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969682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66800"/>
            <a:ext cx="8229600" cy="1143000"/>
          </a:xfrm>
        </p:spPr>
        <p:txBody>
          <a:bodyPr/>
          <a:lstStyle/>
          <a:p>
            <a:r>
              <a:rPr lang="en-US" dirty="0"/>
              <a:t>NOTICE</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05643" y="5715000"/>
            <a:ext cx="2057400" cy="733425"/>
          </a:xfrm>
        </p:spPr>
      </p:pic>
      <p:sp>
        <p:nvSpPr>
          <p:cNvPr id="5" name="Rectangle 4"/>
          <p:cNvSpPr/>
          <p:nvPr/>
        </p:nvSpPr>
        <p:spPr>
          <a:xfrm>
            <a:off x="914400" y="2286000"/>
            <a:ext cx="7315199" cy="2677656"/>
          </a:xfrm>
          <a:prstGeom prst="rect">
            <a:avLst/>
          </a:prstGeom>
        </p:spPr>
        <p:txBody>
          <a:bodyPr wrap="square">
            <a:spAutoFit/>
          </a:bodyPr>
          <a:lstStyle/>
          <a:p>
            <a:pPr algn="just"/>
            <a:r>
              <a:rPr lang="en-US" sz="2800" dirty="0"/>
              <a:t>The content of this webinar has been prepared for informational purposes only. This is not legal advice.  We recommend that before acting on the basis of any information or material,  you should consult with a Human Resources Professional or your attorney.</a:t>
            </a:r>
            <a:endParaRPr lang="en-US" sz="2800" dirty="0">
              <a:latin typeface="Arial" panose="020B0604020202020204" pitchFamily="34" charset="0"/>
              <a:cs typeface="Arial" panose="020B0604020202020204" pitchFamily="34" charset="0"/>
            </a:endParaRPr>
          </a:p>
        </p:txBody>
      </p:sp>
      <p:sp>
        <p:nvSpPr>
          <p:cNvPr id="6" name="Slide Number Placeholder 5"/>
          <p:cNvSpPr>
            <a:spLocks noGrp="1"/>
          </p:cNvSpPr>
          <p:nvPr>
            <p:ph type="sldNum" sz="quarter" idx="12"/>
          </p:nvPr>
        </p:nvSpPr>
        <p:spPr/>
        <p:txBody>
          <a:bodyPr/>
          <a:lstStyle/>
          <a:p>
            <a:fld id="{FD9E7D06-2E18-4492-AC2D-B04DDEB47BB3}" type="slidenum">
              <a:rPr lang="en-US" smtClean="0"/>
              <a:t>4</a:t>
            </a:fld>
            <a:endParaRPr lang="en-US"/>
          </a:p>
        </p:txBody>
      </p:sp>
      <p:sp>
        <p:nvSpPr>
          <p:cNvPr id="7" name="Footer Placeholder 6"/>
          <p:cNvSpPr>
            <a:spLocks noGrp="1"/>
          </p:cNvSpPr>
          <p:nvPr>
            <p:ph type="ftr" sz="quarter" idx="11"/>
          </p:nvPr>
        </p:nvSpPr>
        <p:spPr/>
        <p:txBody>
          <a:bodyPr/>
          <a:lstStyle/>
          <a:p>
            <a:r>
              <a:rPr lang="en-US" dirty="0"/>
              <a:t>COVID-19</a:t>
            </a:r>
          </a:p>
          <a:p>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457200"/>
            <a:ext cx="2554287" cy="871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799226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15911E3A-C35B-4EF7-A355-B84E9A14A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8" name="Group 27">
            <a:extLst>
              <a:ext uri="{FF2B5EF4-FFF2-40B4-BE49-F238E27FC236}">
                <a16:creationId xmlns:a16="http://schemas.microsoft.com/office/drawing/2014/main" id="{E21ADB3D-AD65-44B4-847D-5E90E90A5D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3134" y="0"/>
            <a:ext cx="9438087" cy="6853238"/>
            <a:chOff x="-417513" y="0"/>
            <a:chExt cx="12584114" cy="6853238"/>
          </a:xfrm>
        </p:grpSpPr>
        <p:sp>
          <p:nvSpPr>
            <p:cNvPr id="29" name="Freeform 5">
              <a:extLst>
                <a:ext uri="{FF2B5EF4-FFF2-40B4-BE49-F238E27FC236}">
                  <a16:creationId xmlns:a16="http://schemas.microsoft.com/office/drawing/2014/main" id="{CF580C70-814C-4845-B645-919BFFBD16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6">
              <a:extLst>
                <a:ext uri="{FF2B5EF4-FFF2-40B4-BE49-F238E27FC236}">
                  <a16:creationId xmlns:a16="http://schemas.microsoft.com/office/drawing/2014/main" id="{34D7BF57-4CAA-45B2-9EF0-0AA1FCF70B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7">
              <a:extLst>
                <a:ext uri="{FF2B5EF4-FFF2-40B4-BE49-F238E27FC236}">
                  <a16:creationId xmlns:a16="http://schemas.microsoft.com/office/drawing/2014/main" id="{7886F306-C03A-40C6-8FD5-DCE3D4595D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2" name="Freeform 8">
              <a:extLst>
                <a:ext uri="{FF2B5EF4-FFF2-40B4-BE49-F238E27FC236}">
                  <a16:creationId xmlns:a16="http://schemas.microsoft.com/office/drawing/2014/main" id="{2FDC9A36-C7C3-47D7-A64E-ED25C47EC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33" name="Freeform 9">
              <a:extLst>
                <a:ext uri="{FF2B5EF4-FFF2-40B4-BE49-F238E27FC236}">
                  <a16:creationId xmlns:a16="http://schemas.microsoft.com/office/drawing/2014/main" id="{BB19BC37-158A-43DC-9A9E-E45CC71954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34" name="Freeform 10">
              <a:extLst>
                <a:ext uri="{FF2B5EF4-FFF2-40B4-BE49-F238E27FC236}">
                  <a16:creationId xmlns:a16="http://schemas.microsoft.com/office/drawing/2014/main" id="{077654CC-108F-48D5-B5E9-437F164F52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35" name="Freeform 11">
              <a:extLst>
                <a:ext uri="{FF2B5EF4-FFF2-40B4-BE49-F238E27FC236}">
                  <a16:creationId xmlns:a16="http://schemas.microsoft.com/office/drawing/2014/main" id="{A3CF3A63-1C1E-4E85-A78A-FDC16431E3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6" name="Freeform 12">
              <a:extLst>
                <a:ext uri="{FF2B5EF4-FFF2-40B4-BE49-F238E27FC236}">
                  <a16:creationId xmlns:a16="http://schemas.microsoft.com/office/drawing/2014/main" id="{8740FC9A-72DD-4D9B-BA25-1CCED13524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7" name="Freeform 13">
              <a:extLst>
                <a:ext uri="{FF2B5EF4-FFF2-40B4-BE49-F238E27FC236}">
                  <a16:creationId xmlns:a16="http://schemas.microsoft.com/office/drawing/2014/main" id="{7FBF5743-F2AE-4D0D-BCD1-01F7686D01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8" name="Freeform 14">
              <a:extLst>
                <a:ext uri="{FF2B5EF4-FFF2-40B4-BE49-F238E27FC236}">
                  <a16:creationId xmlns:a16="http://schemas.microsoft.com/office/drawing/2014/main" id="{CED32316-D4F7-4795-BBE0-DEBB60E27C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9" name="Freeform 15">
              <a:extLst>
                <a:ext uri="{FF2B5EF4-FFF2-40B4-BE49-F238E27FC236}">
                  <a16:creationId xmlns:a16="http://schemas.microsoft.com/office/drawing/2014/main" id="{583B23C9-B9B7-4E93-9538-CBE316F83F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0" name="Freeform 16">
              <a:extLst>
                <a:ext uri="{FF2B5EF4-FFF2-40B4-BE49-F238E27FC236}">
                  <a16:creationId xmlns:a16="http://schemas.microsoft.com/office/drawing/2014/main" id="{5B144260-9F2C-4ADB-A37C-1CFB4B428B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17">
              <a:extLst>
                <a:ext uri="{FF2B5EF4-FFF2-40B4-BE49-F238E27FC236}">
                  <a16:creationId xmlns:a16="http://schemas.microsoft.com/office/drawing/2014/main" id="{53FF918D-79D3-4F55-A68C-0DD5880DAB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2" name="Freeform 18">
              <a:extLst>
                <a:ext uri="{FF2B5EF4-FFF2-40B4-BE49-F238E27FC236}">
                  <a16:creationId xmlns:a16="http://schemas.microsoft.com/office/drawing/2014/main" id="{B9FC1440-933F-44FE-8D77-4827DD0F99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 name="Freeform 19">
              <a:extLst>
                <a:ext uri="{FF2B5EF4-FFF2-40B4-BE49-F238E27FC236}">
                  <a16:creationId xmlns:a16="http://schemas.microsoft.com/office/drawing/2014/main" id="{0F67F308-A67C-4D2E-B081-59BB31D8EC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4" name="Freeform 20">
              <a:extLst>
                <a:ext uri="{FF2B5EF4-FFF2-40B4-BE49-F238E27FC236}">
                  <a16:creationId xmlns:a16="http://schemas.microsoft.com/office/drawing/2014/main" id="{80112F01-90EB-4AEC-A39C-5C6875FFB9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45" name="Freeform 21">
              <a:extLst>
                <a:ext uri="{FF2B5EF4-FFF2-40B4-BE49-F238E27FC236}">
                  <a16:creationId xmlns:a16="http://schemas.microsoft.com/office/drawing/2014/main" id="{893F6B05-90EB-4C75-A0F0-C7247553BD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46" name="Freeform 22">
              <a:extLst>
                <a:ext uri="{FF2B5EF4-FFF2-40B4-BE49-F238E27FC236}">
                  <a16:creationId xmlns:a16="http://schemas.microsoft.com/office/drawing/2014/main" id="{227B563B-E0C0-4D81-966D-B5E2DBAAE8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23">
              <a:extLst>
                <a:ext uri="{FF2B5EF4-FFF2-40B4-BE49-F238E27FC236}">
                  <a16:creationId xmlns:a16="http://schemas.microsoft.com/office/drawing/2014/main" id="{130DF93D-D1FF-477A-BDCE-C8B01C3B47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24">
              <a:extLst>
                <a:ext uri="{FF2B5EF4-FFF2-40B4-BE49-F238E27FC236}">
                  <a16:creationId xmlns:a16="http://schemas.microsoft.com/office/drawing/2014/main" id="{44ED67A1-C6FE-4AC8-8473-11DAC03DCD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25">
              <a:extLst>
                <a:ext uri="{FF2B5EF4-FFF2-40B4-BE49-F238E27FC236}">
                  <a16:creationId xmlns:a16="http://schemas.microsoft.com/office/drawing/2014/main" id="{213A54F3-15FA-4C8F-8ABF-CE77E72196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51" name="Group 50">
            <a:extLst>
              <a:ext uri="{FF2B5EF4-FFF2-40B4-BE49-F238E27FC236}">
                <a16:creationId xmlns:a16="http://schemas.microsoft.com/office/drawing/2014/main" id="{5F8A7F7F-DD1A-4F41-98AC-B9CE2A620C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0108" y="1699589"/>
            <a:ext cx="2755857" cy="3470421"/>
            <a:chOff x="697883" y="1816768"/>
            <a:chExt cx="3674476" cy="3470421"/>
          </a:xfrm>
        </p:grpSpPr>
        <p:sp>
          <p:nvSpPr>
            <p:cNvPr id="52" name="Rectangle 51">
              <a:extLst>
                <a:ext uri="{FF2B5EF4-FFF2-40B4-BE49-F238E27FC236}">
                  <a16:creationId xmlns:a16="http://schemas.microsoft.com/office/drawing/2014/main" id="{CEF47228-EB7C-4EBA-BE01-DA6CB24102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3" name="Isosceles Triangle 22">
              <a:extLst>
                <a:ext uri="{FF2B5EF4-FFF2-40B4-BE49-F238E27FC236}">
                  <a16:creationId xmlns:a16="http://schemas.microsoft.com/office/drawing/2014/main" id="{3D2FD25A-EFFD-4F5C-9258-981F5907DE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 name="Rectangle 53">
              <a:extLst>
                <a:ext uri="{FF2B5EF4-FFF2-40B4-BE49-F238E27FC236}">
                  <a16:creationId xmlns:a16="http://schemas.microsoft.com/office/drawing/2014/main" id="{DCF573BC-A06F-4036-A3A8-9D07DDE622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678657" y="2415322"/>
            <a:ext cx="2588798" cy="2399869"/>
          </a:xfrm>
        </p:spPr>
        <p:txBody>
          <a:bodyPr>
            <a:normAutofit/>
          </a:bodyPr>
          <a:lstStyle/>
          <a:p>
            <a:r>
              <a:rPr lang="en-US" sz="3500">
                <a:solidFill>
                  <a:srgbClr val="FFFFFF"/>
                </a:solidFill>
              </a:rPr>
              <a:t>Agenda</a:t>
            </a:r>
          </a:p>
        </p:txBody>
      </p:sp>
      <p:sp>
        <p:nvSpPr>
          <p:cNvPr id="3" name="Content Placeholder 2"/>
          <p:cNvSpPr>
            <a:spLocks noGrp="1"/>
          </p:cNvSpPr>
          <p:nvPr>
            <p:ph idx="1"/>
          </p:nvPr>
        </p:nvSpPr>
        <p:spPr>
          <a:xfrm>
            <a:off x="3840480" y="376238"/>
            <a:ext cx="4839179" cy="6201569"/>
          </a:xfrm>
        </p:spPr>
        <p:txBody>
          <a:bodyPr anchor="ctr">
            <a:normAutofit fontScale="77500" lnSpcReduction="20000"/>
          </a:bodyPr>
          <a:lstStyle/>
          <a:p>
            <a:r>
              <a:rPr lang="en-US" sz="2800" dirty="0"/>
              <a:t>Unprecedented Times</a:t>
            </a:r>
          </a:p>
          <a:p>
            <a:pPr marL="0" indent="0">
              <a:buNone/>
            </a:pPr>
            <a:endParaRPr lang="en-US" sz="2600" dirty="0"/>
          </a:p>
          <a:p>
            <a:r>
              <a:rPr lang="en-US" sz="2800" dirty="0"/>
              <a:t>Government’s Response to COVID-19 Epidemic:</a:t>
            </a:r>
          </a:p>
          <a:p>
            <a:pPr marL="0" indent="0">
              <a:buNone/>
            </a:pPr>
            <a:endParaRPr lang="en-US" sz="2600" dirty="0"/>
          </a:p>
          <a:p>
            <a:pPr lvl="1"/>
            <a:r>
              <a:rPr lang="en-US" dirty="0"/>
              <a:t>Emergency Paid Sick Leave Act (EPLSA)</a:t>
            </a:r>
          </a:p>
          <a:p>
            <a:pPr lvl="1"/>
            <a:r>
              <a:rPr lang="en-US" dirty="0"/>
              <a:t>Emergency Family and Medical Leave. Expansion Act, amending the Family and Medical Leave Act of 1993 (EFMLEA)</a:t>
            </a:r>
          </a:p>
          <a:p>
            <a:pPr lvl="1"/>
            <a:r>
              <a:rPr lang="en-US" dirty="0"/>
              <a:t>New York State COVID-19 Sick Leave </a:t>
            </a:r>
          </a:p>
          <a:p>
            <a:pPr lvl="1"/>
            <a:r>
              <a:rPr lang="en-US" dirty="0"/>
              <a:t>The CARES Act and Payroll tax credits for employer paid leave payments under EPSLA or EFMLEA</a:t>
            </a:r>
          </a:p>
          <a:p>
            <a:pPr marL="457200" lvl="1" indent="0">
              <a:buNone/>
            </a:pPr>
            <a:endParaRPr lang="en-US" sz="2600" dirty="0"/>
          </a:p>
          <a:p>
            <a:r>
              <a:rPr lang="en-US" sz="2800" dirty="0"/>
              <a:t>Frequently Asked Questions</a:t>
            </a:r>
          </a:p>
          <a:p>
            <a:pPr marL="0" indent="0">
              <a:buNone/>
            </a:pPr>
            <a:endParaRPr lang="en-US" sz="2600" dirty="0"/>
          </a:p>
          <a:p>
            <a:r>
              <a:rPr lang="en-US" sz="2800" dirty="0"/>
              <a:t>Questions/Answers </a:t>
            </a:r>
          </a:p>
          <a:p>
            <a:pPr lvl="1"/>
            <a:endParaRPr lang="en-US" sz="1700" dirty="0"/>
          </a:p>
          <a:p>
            <a:endParaRPr lang="en-US" sz="1700" dirty="0"/>
          </a:p>
        </p:txBody>
      </p:sp>
      <p:sp>
        <p:nvSpPr>
          <p:cNvPr id="5" name="Slide Number Placeholder 4"/>
          <p:cNvSpPr>
            <a:spLocks noGrp="1"/>
          </p:cNvSpPr>
          <p:nvPr>
            <p:ph type="sldNum" sz="quarter" idx="12"/>
          </p:nvPr>
        </p:nvSpPr>
        <p:spPr/>
        <p:txBody>
          <a:bodyPr/>
          <a:lstStyle/>
          <a:p>
            <a:fld id="{FD9E7D06-2E18-4492-AC2D-B04DDEB47BB3}" type="slidenum">
              <a:rPr lang="en-US" smtClean="0"/>
              <a:t>5</a:t>
            </a:fld>
            <a:endParaRPr lang="en-US"/>
          </a:p>
        </p:txBody>
      </p:sp>
      <p:sp>
        <p:nvSpPr>
          <p:cNvPr id="6" name="Footer Placeholder 5"/>
          <p:cNvSpPr>
            <a:spLocks noGrp="1"/>
          </p:cNvSpPr>
          <p:nvPr>
            <p:ph type="ftr" sz="quarter" idx="11"/>
          </p:nvPr>
        </p:nvSpPr>
        <p:spPr>
          <a:xfrm>
            <a:off x="3124200" y="6446838"/>
            <a:ext cx="2895600" cy="365125"/>
          </a:xfrm>
        </p:spPr>
        <p:txBody>
          <a:bodyPr/>
          <a:lstStyle/>
          <a:p>
            <a:r>
              <a:rPr lang="en-US" dirty="0"/>
              <a:t>COVID-19</a:t>
            </a:r>
          </a:p>
          <a:p>
            <a:endParaRPr lang="en-US" dirty="0"/>
          </a:p>
        </p:txBody>
      </p:sp>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4752" y="323057"/>
            <a:ext cx="2325687" cy="791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7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8169" y="5860257"/>
            <a:ext cx="2060575" cy="731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328816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37A2A-C96B-4577-A894-46B8918FD8DF}"/>
              </a:ext>
            </a:extLst>
          </p:cNvPr>
          <p:cNvSpPr>
            <a:spLocks noGrp="1"/>
          </p:cNvSpPr>
          <p:nvPr>
            <p:ph type="title"/>
          </p:nvPr>
        </p:nvSpPr>
        <p:spPr>
          <a:xfrm>
            <a:off x="628650" y="914400"/>
            <a:ext cx="7886700" cy="1325563"/>
          </a:xfrm>
        </p:spPr>
        <p:txBody>
          <a:bodyPr>
            <a:normAutofit/>
          </a:bodyPr>
          <a:lstStyle/>
          <a:p>
            <a:r>
              <a:rPr lang="en-US" dirty="0"/>
              <a:t>The 2020 COVID-19 Pandemic</a:t>
            </a:r>
          </a:p>
        </p:txBody>
      </p:sp>
      <p:graphicFrame>
        <p:nvGraphicFramePr>
          <p:cNvPr id="5" name="Content Placeholder 2">
            <a:extLst>
              <a:ext uri="{FF2B5EF4-FFF2-40B4-BE49-F238E27FC236}">
                <a16:creationId xmlns:a16="http://schemas.microsoft.com/office/drawing/2014/main" id="{79C7073C-333C-4CCE-A545-DB968C7A51AC}"/>
              </a:ext>
            </a:extLst>
          </p:cNvPr>
          <p:cNvGraphicFramePr>
            <a:graphicFrameLocks noGrp="1"/>
          </p:cNvGraphicFramePr>
          <p:nvPr>
            <p:ph idx="1"/>
            <p:extLst>
              <p:ext uri="{D42A27DB-BD31-4B8C-83A1-F6EECF244321}">
                <p14:modId xmlns:p14="http://schemas.microsoft.com/office/powerpoint/2010/main" val="295166158"/>
              </p:ext>
            </p:extLst>
          </p:nvPr>
        </p:nvGraphicFramePr>
        <p:xfrm>
          <a:off x="628650" y="2057400"/>
          <a:ext cx="78867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FD9E7D06-2E18-4492-AC2D-B04DDEB47BB3}" type="slidenum">
              <a:rPr lang="en-US" smtClean="0"/>
              <a:t>6</a:t>
            </a:fld>
            <a:endParaRPr lang="en-US"/>
          </a:p>
        </p:txBody>
      </p:sp>
      <p:sp>
        <p:nvSpPr>
          <p:cNvPr id="7" name="Footer Placeholder 6"/>
          <p:cNvSpPr>
            <a:spLocks noGrp="1"/>
          </p:cNvSpPr>
          <p:nvPr>
            <p:ph type="ftr" sz="quarter" idx="11"/>
          </p:nvPr>
        </p:nvSpPr>
        <p:spPr/>
        <p:txBody>
          <a:bodyPr/>
          <a:lstStyle/>
          <a:p>
            <a:endParaRPr lang="en-US" dirty="0"/>
          </a:p>
          <a:p>
            <a:r>
              <a:rPr lang="en-US" dirty="0"/>
              <a:t>COVID-19</a:t>
            </a:r>
          </a:p>
          <a:p>
            <a:endParaRPr lang="en-US" dirty="0"/>
          </a:p>
        </p:txBody>
      </p:sp>
      <p:pic>
        <p:nvPicPr>
          <p:cNvPr id="2050"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8600" y="228600"/>
            <a:ext cx="2554287" cy="871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72200" y="368300"/>
            <a:ext cx="2060575" cy="731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459348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5911E3A-C35B-4EF7-A355-B84E9A14A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3" name="Group 12">
            <a:extLst>
              <a:ext uri="{FF2B5EF4-FFF2-40B4-BE49-F238E27FC236}">
                <a16:creationId xmlns:a16="http://schemas.microsoft.com/office/drawing/2014/main" id="{E21ADB3D-AD65-44B4-847D-5E90E90A5D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3134" y="0"/>
            <a:ext cx="9438087" cy="6853238"/>
            <a:chOff x="-417513" y="0"/>
            <a:chExt cx="12584114" cy="6853238"/>
          </a:xfrm>
        </p:grpSpPr>
        <p:sp>
          <p:nvSpPr>
            <p:cNvPr id="14" name="Freeform 5">
              <a:extLst>
                <a:ext uri="{FF2B5EF4-FFF2-40B4-BE49-F238E27FC236}">
                  <a16:creationId xmlns:a16="http://schemas.microsoft.com/office/drawing/2014/main" id="{CF580C70-814C-4845-B645-919BFFBD16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5" name="Freeform 6">
              <a:extLst>
                <a:ext uri="{FF2B5EF4-FFF2-40B4-BE49-F238E27FC236}">
                  <a16:creationId xmlns:a16="http://schemas.microsoft.com/office/drawing/2014/main" id="{34D7BF57-4CAA-45B2-9EF0-0AA1FCF70B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 name="Freeform 7">
              <a:extLst>
                <a:ext uri="{FF2B5EF4-FFF2-40B4-BE49-F238E27FC236}">
                  <a16:creationId xmlns:a16="http://schemas.microsoft.com/office/drawing/2014/main" id="{7886F306-C03A-40C6-8FD5-DCE3D4595D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 name="Freeform 8">
              <a:extLst>
                <a:ext uri="{FF2B5EF4-FFF2-40B4-BE49-F238E27FC236}">
                  <a16:creationId xmlns:a16="http://schemas.microsoft.com/office/drawing/2014/main" id="{2FDC9A36-C7C3-47D7-A64E-ED25C47EC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 name="Freeform 9">
              <a:extLst>
                <a:ext uri="{FF2B5EF4-FFF2-40B4-BE49-F238E27FC236}">
                  <a16:creationId xmlns:a16="http://schemas.microsoft.com/office/drawing/2014/main" id="{BB19BC37-158A-43DC-9A9E-E45CC71954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9" name="Freeform 10">
              <a:extLst>
                <a:ext uri="{FF2B5EF4-FFF2-40B4-BE49-F238E27FC236}">
                  <a16:creationId xmlns:a16="http://schemas.microsoft.com/office/drawing/2014/main" id="{077654CC-108F-48D5-B5E9-437F164F52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0" name="Freeform 11">
              <a:extLst>
                <a:ext uri="{FF2B5EF4-FFF2-40B4-BE49-F238E27FC236}">
                  <a16:creationId xmlns:a16="http://schemas.microsoft.com/office/drawing/2014/main" id="{A3CF3A63-1C1E-4E85-A78A-FDC16431E3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2">
              <a:extLst>
                <a:ext uri="{FF2B5EF4-FFF2-40B4-BE49-F238E27FC236}">
                  <a16:creationId xmlns:a16="http://schemas.microsoft.com/office/drawing/2014/main" id="{8740FC9A-72DD-4D9B-BA25-1CCED13524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3">
              <a:extLst>
                <a:ext uri="{FF2B5EF4-FFF2-40B4-BE49-F238E27FC236}">
                  <a16:creationId xmlns:a16="http://schemas.microsoft.com/office/drawing/2014/main" id="{7FBF5743-F2AE-4D0D-BCD1-01F7686D01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4">
              <a:extLst>
                <a:ext uri="{FF2B5EF4-FFF2-40B4-BE49-F238E27FC236}">
                  <a16:creationId xmlns:a16="http://schemas.microsoft.com/office/drawing/2014/main" id="{CED32316-D4F7-4795-BBE0-DEBB60E27C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5">
              <a:extLst>
                <a:ext uri="{FF2B5EF4-FFF2-40B4-BE49-F238E27FC236}">
                  <a16:creationId xmlns:a16="http://schemas.microsoft.com/office/drawing/2014/main" id="{583B23C9-B9B7-4E93-9538-CBE316F83F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6">
              <a:extLst>
                <a:ext uri="{FF2B5EF4-FFF2-40B4-BE49-F238E27FC236}">
                  <a16:creationId xmlns:a16="http://schemas.microsoft.com/office/drawing/2014/main" id="{5B144260-9F2C-4ADB-A37C-1CFB4B428B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17">
              <a:extLst>
                <a:ext uri="{FF2B5EF4-FFF2-40B4-BE49-F238E27FC236}">
                  <a16:creationId xmlns:a16="http://schemas.microsoft.com/office/drawing/2014/main" id="{53FF918D-79D3-4F55-A68C-0DD5880DAB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7" name="Freeform 18">
              <a:extLst>
                <a:ext uri="{FF2B5EF4-FFF2-40B4-BE49-F238E27FC236}">
                  <a16:creationId xmlns:a16="http://schemas.microsoft.com/office/drawing/2014/main" id="{B9FC1440-933F-44FE-8D77-4827DD0F99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8" name="Freeform 19">
              <a:extLst>
                <a:ext uri="{FF2B5EF4-FFF2-40B4-BE49-F238E27FC236}">
                  <a16:creationId xmlns:a16="http://schemas.microsoft.com/office/drawing/2014/main" id="{0F67F308-A67C-4D2E-B081-59BB31D8EC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0">
              <a:extLst>
                <a:ext uri="{FF2B5EF4-FFF2-40B4-BE49-F238E27FC236}">
                  <a16:creationId xmlns:a16="http://schemas.microsoft.com/office/drawing/2014/main" id="{80112F01-90EB-4AEC-A39C-5C6875FFB9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30" name="Freeform 21">
              <a:extLst>
                <a:ext uri="{FF2B5EF4-FFF2-40B4-BE49-F238E27FC236}">
                  <a16:creationId xmlns:a16="http://schemas.microsoft.com/office/drawing/2014/main" id="{893F6B05-90EB-4C75-A0F0-C7247553BD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31" name="Freeform 22">
              <a:extLst>
                <a:ext uri="{FF2B5EF4-FFF2-40B4-BE49-F238E27FC236}">
                  <a16:creationId xmlns:a16="http://schemas.microsoft.com/office/drawing/2014/main" id="{227B563B-E0C0-4D81-966D-B5E2DBAAE8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2" name="Freeform 23">
              <a:extLst>
                <a:ext uri="{FF2B5EF4-FFF2-40B4-BE49-F238E27FC236}">
                  <a16:creationId xmlns:a16="http://schemas.microsoft.com/office/drawing/2014/main" id="{130DF93D-D1FF-477A-BDCE-C8B01C3B47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3" name="Freeform 24">
              <a:extLst>
                <a:ext uri="{FF2B5EF4-FFF2-40B4-BE49-F238E27FC236}">
                  <a16:creationId xmlns:a16="http://schemas.microsoft.com/office/drawing/2014/main" id="{44ED67A1-C6FE-4AC8-8473-11DAC03DCD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4" name="Freeform 25">
              <a:extLst>
                <a:ext uri="{FF2B5EF4-FFF2-40B4-BE49-F238E27FC236}">
                  <a16:creationId xmlns:a16="http://schemas.microsoft.com/office/drawing/2014/main" id="{213A54F3-15FA-4C8F-8ABF-CE77E72196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36" name="Group 35">
            <a:extLst>
              <a:ext uri="{FF2B5EF4-FFF2-40B4-BE49-F238E27FC236}">
                <a16:creationId xmlns:a16="http://schemas.microsoft.com/office/drawing/2014/main" id="{5F8A7F7F-DD1A-4F41-98AC-B9CE2A620C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0108" y="1699589"/>
            <a:ext cx="2755857" cy="3470421"/>
            <a:chOff x="697883" y="1816768"/>
            <a:chExt cx="3674476" cy="3470421"/>
          </a:xfrm>
        </p:grpSpPr>
        <p:sp>
          <p:nvSpPr>
            <p:cNvPr id="37" name="Rectangle 36">
              <a:extLst>
                <a:ext uri="{FF2B5EF4-FFF2-40B4-BE49-F238E27FC236}">
                  <a16:creationId xmlns:a16="http://schemas.microsoft.com/office/drawing/2014/main" id="{CEF47228-EB7C-4EBA-BE01-DA6CB24102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8" name="Isosceles Triangle 22">
              <a:extLst>
                <a:ext uri="{FF2B5EF4-FFF2-40B4-BE49-F238E27FC236}">
                  <a16:creationId xmlns:a16="http://schemas.microsoft.com/office/drawing/2014/main" id="{3D2FD25A-EFFD-4F5C-9258-981F5907DE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9" name="Rectangle 38">
              <a:extLst>
                <a:ext uri="{FF2B5EF4-FFF2-40B4-BE49-F238E27FC236}">
                  <a16:creationId xmlns:a16="http://schemas.microsoft.com/office/drawing/2014/main" id="{DCF573BC-A06F-4036-A3A8-9D07DDE622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678657" y="2415322"/>
            <a:ext cx="2588798" cy="2399869"/>
          </a:xfrm>
        </p:spPr>
        <p:txBody>
          <a:bodyPr vert="horz" lIns="91440" tIns="45720" rIns="91440" bIns="45720" rtlCol="0" anchor="ctr">
            <a:normAutofit/>
          </a:bodyPr>
          <a:lstStyle/>
          <a:p>
            <a:pPr>
              <a:lnSpc>
                <a:spcPct val="90000"/>
              </a:lnSpc>
            </a:pPr>
            <a:r>
              <a:rPr lang="en-US" sz="3500" kern="1200" dirty="0">
                <a:solidFill>
                  <a:srgbClr val="FFFFFF"/>
                </a:solidFill>
                <a:latin typeface="+mj-lt"/>
                <a:ea typeface="+mj-ea"/>
                <a:cs typeface="+mj-cs"/>
              </a:rPr>
              <a:t>Deeper Dive </a:t>
            </a:r>
          </a:p>
        </p:txBody>
      </p:sp>
      <p:sp>
        <p:nvSpPr>
          <p:cNvPr id="6" name="Content Placeholder 5">
            <a:extLst>
              <a:ext uri="{FF2B5EF4-FFF2-40B4-BE49-F238E27FC236}">
                <a16:creationId xmlns:a16="http://schemas.microsoft.com/office/drawing/2014/main" id="{1C520D13-E952-43FF-AA98-85E8EB20C180}"/>
              </a:ext>
            </a:extLst>
          </p:cNvPr>
          <p:cNvSpPr>
            <a:spLocks noGrp="1"/>
          </p:cNvSpPr>
          <p:nvPr>
            <p:ph idx="1"/>
          </p:nvPr>
        </p:nvSpPr>
        <p:spPr>
          <a:xfrm>
            <a:off x="3840480" y="804672"/>
            <a:ext cx="4711446" cy="5248656"/>
          </a:xfrm>
        </p:spPr>
        <p:txBody>
          <a:bodyPr vert="horz" lIns="91440" tIns="45720" rIns="91440" bIns="45720" rtlCol="0" anchor="t" anchorCtr="0">
            <a:normAutofit/>
          </a:bodyPr>
          <a:lstStyle/>
          <a:p>
            <a:pPr marL="114300" indent="0" algn="ctr">
              <a:lnSpc>
                <a:spcPct val="90000"/>
              </a:lnSpc>
              <a:buNone/>
            </a:pPr>
            <a:r>
              <a:rPr lang="en-US" sz="2800" dirty="0"/>
              <a:t>	</a:t>
            </a:r>
          </a:p>
          <a:p>
            <a:pPr marL="342900" indent="-228600">
              <a:lnSpc>
                <a:spcPct val="90000"/>
              </a:lnSpc>
            </a:pPr>
            <a:r>
              <a:rPr lang="en-US" sz="2800" dirty="0"/>
              <a:t>New York State Law</a:t>
            </a:r>
          </a:p>
          <a:p>
            <a:pPr indent="-228600">
              <a:lnSpc>
                <a:spcPct val="90000"/>
              </a:lnSpc>
            </a:pPr>
            <a:endParaRPr lang="en-US" sz="1000" dirty="0"/>
          </a:p>
          <a:p>
            <a:pPr marL="800100" lvl="1" indent="-228600">
              <a:lnSpc>
                <a:spcPct val="90000"/>
              </a:lnSpc>
              <a:buFont typeface="Arial" panose="020B0604020202020204" pitchFamily="34" charset="0"/>
              <a:buChar char="•"/>
            </a:pPr>
            <a:r>
              <a:rPr lang="en-US" dirty="0"/>
              <a:t>New York COVID-19 Sick Leave Law</a:t>
            </a:r>
          </a:p>
          <a:p>
            <a:pPr marL="800100" lvl="1" indent="-228600">
              <a:lnSpc>
                <a:spcPct val="90000"/>
              </a:lnSpc>
              <a:buFont typeface="Arial" panose="020B0604020202020204" pitchFamily="34" charset="0"/>
              <a:buChar char="•"/>
            </a:pPr>
            <a:endParaRPr lang="en-US" dirty="0"/>
          </a:p>
          <a:p>
            <a:pPr marL="400050" indent="-228600">
              <a:lnSpc>
                <a:spcPct val="90000"/>
              </a:lnSpc>
            </a:pPr>
            <a:r>
              <a:rPr lang="en-US" dirty="0"/>
              <a:t>Federal Law</a:t>
            </a:r>
          </a:p>
          <a:p>
            <a:pPr marL="400050" indent="-228600">
              <a:lnSpc>
                <a:spcPct val="90000"/>
              </a:lnSpc>
            </a:pPr>
            <a:endParaRPr lang="en-US" sz="1000" dirty="0"/>
          </a:p>
          <a:p>
            <a:pPr marL="1028700" lvl="1" indent="-457200">
              <a:lnSpc>
                <a:spcPct val="90000"/>
              </a:lnSpc>
              <a:buFont typeface="Arial" panose="020B0604020202020204" pitchFamily="34" charset="0"/>
              <a:buChar char="•"/>
            </a:pPr>
            <a:r>
              <a:rPr lang="en-US" dirty="0"/>
              <a:t>Families First Coronavirus Response Act </a:t>
            </a:r>
          </a:p>
          <a:p>
            <a:pPr marL="400050" indent="-228600">
              <a:lnSpc>
                <a:spcPct val="90000"/>
              </a:lnSpc>
            </a:pPr>
            <a:endParaRPr lang="en-US" dirty="0"/>
          </a:p>
          <a:p>
            <a:pPr marL="1200150" lvl="2">
              <a:lnSpc>
                <a:spcPct val="90000"/>
              </a:lnSpc>
            </a:pPr>
            <a:endParaRPr lang="en-US" sz="1700" dirty="0"/>
          </a:p>
        </p:txBody>
      </p:sp>
      <p:sp>
        <p:nvSpPr>
          <p:cNvPr id="3" name="Footer Placeholder 2"/>
          <p:cNvSpPr>
            <a:spLocks noGrp="1"/>
          </p:cNvSpPr>
          <p:nvPr>
            <p:ph type="ftr" sz="quarter" idx="11"/>
          </p:nvPr>
        </p:nvSpPr>
        <p:spPr/>
        <p:txBody>
          <a:bodyPr/>
          <a:lstStyle/>
          <a:p>
            <a:r>
              <a:rPr lang="en-US" dirty="0">
                <a:latin typeface="Arial" panose="020B0604020202020204" pitchFamily="34" charset="0"/>
                <a:cs typeface="Arial" panose="020B0604020202020204" pitchFamily="34" charset="0"/>
              </a:rPr>
              <a:t>COVID-19</a:t>
            </a:r>
          </a:p>
        </p:txBody>
      </p:sp>
      <p:sp>
        <p:nvSpPr>
          <p:cNvPr id="4" name="Slide Number Placeholder 3"/>
          <p:cNvSpPr>
            <a:spLocks noGrp="1"/>
          </p:cNvSpPr>
          <p:nvPr>
            <p:ph type="sldNum" sz="quarter" idx="12"/>
          </p:nvPr>
        </p:nvSpPr>
        <p:spPr/>
        <p:txBody>
          <a:bodyPr/>
          <a:lstStyle/>
          <a:p>
            <a:fld id="{FD9E7D06-2E18-4492-AC2D-B04DDEB47BB3}" type="slidenum">
              <a:rPr lang="en-US" smtClean="0"/>
              <a:t>7</a:t>
            </a:fld>
            <a:endParaRPr lang="en-US"/>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5387" y="212726"/>
            <a:ext cx="2554287" cy="871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2852" y="5715001"/>
            <a:ext cx="2060575" cy="731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086087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5911E3A-C35B-4EF7-A355-B84E9A14A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3" name="Group 12">
            <a:extLst>
              <a:ext uri="{FF2B5EF4-FFF2-40B4-BE49-F238E27FC236}">
                <a16:creationId xmlns:a16="http://schemas.microsoft.com/office/drawing/2014/main" id="{E21ADB3D-AD65-44B4-847D-5E90E90A5D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3134" y="0"/>
            <a:ext cx="9438087" cy="6853238"/>
            <a:chOff x="-417513" y="0"/>
            <a:chExt cx="12584114" cy="6853238"/>
          </a:xfrm>
        </p:grpSpPr>
        <p:sp>
          <p:nvSpPr>
            <p:cNvPr id="14" name="Freeform 5">
              <a:extLst>
                <a:ext uri="{FF2B5EF4-FFF2-40B4-BE49-F238E27FC236}">
                  <a16:creationId xmlns:a16="http://schemas.microsoft.com/office/drawing/2014/main" id="{CF580C70-814C-4845-B645-919BFFBD16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5" name="Freeform 6">
              <a:extLst>
                <a:ext uri="{FF2B5EF4-FFF2-40B4-BE49-F238E27FC236}">
                  <a16:creationId xmlns:a16="http://schemas.microsoft.com/office/drawing/2014/main" id="{34D7BF57-4CAA-45B2-9EF0-0AA1FCF70B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 name="Freeform 7">
              <a:extLst>
                <a:ext uri="{FF2B5EF4-FFF2-40B4-BE49-F238E27FC236}">
                  <a16:creationId xmlns:a16="http://schemas.microsoft.com/office/drawing/2014/main" id="{7886F306-C03A-40C6-8FD5-DCE3D4595D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 name="Freeform 8">
              <a:extLst>
                <a:ext uri="{FF2B5EF4-FFF2-40B4-BE49-F238E27FC236}">
                  <a16:creationId xmlns:a16="http://schemas.microsoft.com/office/drawing/2014/main" id="{2FDC9A36-C7C3-47D7-A64E-ED25C47EC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 name="Freeform 9">
              <a:extLst>
                <a:ext uri="{FF2B5EF4-FFF2-40B4-BE49-F238E27FC236}">
                  <a16:creationId xmlns:a16="http://schemas.microsoft.com/office/drawing/2014/main" id="{BB19BC37-158A-43DC-9A9E-E45CC71954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9" name="Freeform 10">
              <a:extLst>
                <a:ext uri="{FF2B5EF4-FFF2-40B4-BE49-F238E27FC236}">
                  <a16:creationId xmlns:a16="http://schemas.microsoft.com/office/drawing/2014/main" id="{077654CC-108F-48D5-B5E9-437F164F52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0" name="Freeform 11">
              <a:extLst>
                <a:ext uri="{FF2B5EF4-FFF2-40B4-BE49-F238E27FC236}">
                  <a16:creationId xmlns:a16="http://schemas.microsoft.com/office/drawing/2014/main" id="{A3CF3A63-1C1E-4E85-A78A-FDC16431E3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2">
              <a:extLst>
                <a:ext uri="{FF2B5EF4-FFF2-40B4-BE49-F238E27FC236}">
                  <a16:creationId xmlns:a16="http://schemas.microsoft.com/office/drawing/2014/main" id="{8740FC9A-72DD-4D9B-BA25-1CCED13524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3">
              <a:extLst>
                <a:ext uri="{FF2B5EF4-FFF2-40B4-BE49-F238E27FC236}">
                  <a16:creationId xmlns:a16="http://schemas.microsoft.com/office/drawing/2014/main" id="{7FBF5743-F2AE-4D0D-BCD1-01F7686D01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4">
              <a:extLst>
                <a:ext uri="{FF2B5EF4-FFF2-40B4-BE49-F238E27FC236}">
                  <a16:creationId xmlns:a16="http://schemas.microsoft.com/office/drawing/2014/main" id="{CED32316-D4F7-4795-BBE0-DEBB60E27C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5">
              <a:extLst>
                <a:ext uri="{FF2B5EF4-FFF2-40B4-BE49-F238E27FC236}">
                  <a16:creationId xmlns:a16="http://schemas.microsoft.com/office/drawing/2014/main" id="{583B23C9-B9B7-4E93-9538-CBE316F83F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6">
              <a:extLst>
                <a:ext uri="{FF2B5EF4-FFF2-40B4-BE49-F238E27FC236}">
                  <a16:creationId xmlns:a16="http://schemas.microsoft.com/office/drawing/2014/main" id="{5B144260-9F2C-4ADB-A37C-1CFB4B428B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17">
              <a:extLst>
                <a:ext uri="{FF2B5EF4-FFF2-40B4-BE49-F238E27FC236}">
                  <a16:creationId xmlns:a16="http://schemas.microsoft.com/office/drawing/2014/main" id="{53FF918D-79D3-4F55-A68C-0DD5880DAB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7" name="Freeform 18">
              <a:extLst>
                <a:ext uri="{FF2B5EF4-FFF2-40B4-BE49-F238E27FC236}">
                  <a16:creationId xmlns:a16="http://schemas.microsoft.com/office/drawing/2014/main" id="{B9FC1440-933F-44FE-8D77-4827DD0F99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8" name="Freeform 19">
              <a:extLst>
                <a:ext uri="{FF2B5EF4-FFF2-40B4-BE49-F238E27FC236}">
                  <a16:creationId xmlns:a16="http://schemas.microsoft.com/office/drawing/2014/main" id="{0F67F308-A67C-4D2E-B081-59BB31D8EC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0">
              <a:extLst>
                <a:ext uri="{FF2B5EF4-FFF2-40B4-BE49-F238E27FC236}">
                  <a16:creationId xmlns:a16="http://schemas.microsoft.com/office/drawing/2014/main" id="{80112F01-90EB-4AEC-A39C-5C6875FFB9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30" name="Freeform 21">
              <a:extLst>
                <a:ext uri="{FF2B5EF4-FFF2-40B4-BE49-F238E27FC236}">
                  <a16:creationId xmlns:a16="http://schemas.microsoft.com/office/drawing/2014/main" id="{893F6B05-90EB-4C75-A0F0-C7247553BD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31" name="Freeform 22">
              <a:extLst>
                <a:ext uri="{FF2B5EF4-FFF2-40B4-BE49-F238E27FC236}">
                  <a16:creationId xmlns:a16="http://schemas.microsoft.com/office/drawing/2014/main" id="{227B563B-E0C0-4D81-966D-B5E2DBAAE8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2" name="Freeform 23">
              <a:extLst>
                <a:ext uri="{FF2B5EF4-FFF2-40B4-BE49-F238E27FC236}">
                  <a16:creationId xmlns:a16="http://schemas.microsoft.com/office/drawing/2014/main" id="{130DF93D-D1FF-477A-BDCE-C8B01C3B47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3" name="Freeform 24">
              <a:extLst>
                <a:ext uri="{FF2B5EF4-FFF2-40B4-BE49-F238E27FC236}">
                  <a16:creationId xmlns:a16="http://schemas.microsoft.com/office/drawing/2014/main" id="{44ED67A1-C6FE-4AC8-8473-11DAC03DCD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4" name="Freeform 25">
              <a:extLst>
                <a:ext uri="{FF2B5EF4-FFF2-40B4-BE49-F238E27FC236}">
                  <a16:creationId xmlns:a16="http://schemas.microsoft.com/office/drawing/2014/main" id="{213A54F3-15FA-4C8F-8ABF-CE77E72196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36" name="Group 35">
            <a:extLst>
              <a:ext uri="{FF2B5EF4-FFF2-40B4-BE49-F238E27FC236}">
                <a16:creationId xmlns:a16="http://schemas.microsoft.com/office/drawing/2014/main" id="{5F8A7F7F-DD1A-4F41-98AC-B9CE2A620C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0108" y="1699589"/>
            <a:ext cx="2755857" cy="3470421"/>
            <a:chOff x="697883" y="1816768"/>
            <a:chExt cx="3674476" cy="3470421"/>
          </a:xfrm>
        </p:grpSpPr>
        <p:sp>
          <p:nvSpPr>
            <p:cNvPr id="37" name="Rectangle 36">
              <a:extLst>
                <a:ext uri="{FF2B5EF4-FFF2-40B4-BE49-F238E27FC236}">
                  <a16:creationId xmlns:a16="http://schemas.microsoft.com/office/drawing/2014/main" id="{CEF47228-EB7C-4EBA-BE01-DA6CB24102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8" name="Isosceles Triangle 22">
              <a:extLst>
                <a:ext uri="{FF2B5EF4-FFF2-40B4-BE49-F238E27FC236}">
                  <a16:creationId xmlns:a16="http://schemas.microsoft.com/office/drawing/2014/main" id="{3D2FD25A-EFFD-4F5C-9258-981F5907DE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9" name="Rectangle 38">
              <a:extLst>
                <a:ext uri="{FF2B5EF4-FFF2-40B4-BE49-F238E27FC236}">
                  <a16:creationId xmlns:a16="http://schemas.microsoft.com/office/drawing/2014/main" id="{DCF573BC-A06F-4036-A3A8-9D07DDE622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678657" y="2415322"/>
            <a:ext cx="2588798" cy="2399869"/>
          </a:xfrm>
        </p:spPr>
        <p:txBody>
          <a:bodyPr vert="horz" lIns="91440" tIns="45720" rIns="91440" bIns="45720" rtlCol="0" anchor="ctr">
            <a:normAutofit/>
          </a:bodyPr>
          <a:lstStyle/>
          <a:p>
            <a:pPr>
              <a:lnSpc>
                <a:spcPct val="90000"/>
              </a:lnSpc>
            </a:pPr>
            <a:r>
              <a:rPr lang="en-US" sz="2700" kern="1200" dirty="0">
                <a:solidFill>
                  <a:srgbClr val="FFFFFF"/>
                </a:solidFill>
                <a:latin typeface="+mj-lt"/>
                <a:ea typeface="+mj-ea"/>
                <a:cs typeface="+mj-cs"/>
              </a:rPr>
              <a:t>Families First Coronavirus Response Act</a:t>
            </a:r>
            <a:br>
              <a:rPr lang="en-US" sz="2700" kern="1200" dirty="0">
                <a:solidFill>
                  <a:srgbClr val="FFFFFF"/>
                </a:solidFill>
                <a:latin typeface="+mj-lt"/>
                <a:ea typeface="+mj-ea"/>
                <a:cs typeface="+mj-cs"/>
              </a:rPr>
            </a:br>
            <a:r>
              <a:rPr lang="en-US" sz="2700" kern="1200" dirty="0">
                <a:solidFill>
                  <a:srgbClr val="FFFFFF"/>
                </a:solidFill>
                <a:latin typeface="+mj-lt"/>
                <a:ea typeface="+mj-ea"/>
                <a:cs typeface="+mj-cs"/>
              </a:rPr>
              <a:t>and New York COVID-19 Sick Leave Law</a:t>
            </a:r>
          </a:p>
        </p:txBody>
      </p:sp>
      <p:sp>
        <p:nvSpPr>
          <p:cNvPr id="6" name="Content Placeholder 5">
            <a:extLst>
              <a:ext uri="{FF2B5EF4-FFF2-40B4-BE49-F238E27FC236}">
                <a16:creationId xmlns:a16="http://schemas.microsoft.com/office/drawing/2014/main" id="{3D5CD763-AEC5-44B4-B5A6-1EFD6B0A13F4}"/>
              </a:ext>
            </a:extLst>
          </p:cNvPr>
          <p:cNvSpPr>
            <a:spLocks noGrp="1"/>
          </p:cNvSpPr>
          <p:nvPr>
            <p:ph idx="1"/>
          </p:nvPr>
        </p:nvSpPr>
        <p:spPr>
          <a:xfrm>
            <a:off x="3785117" y="560388"/>
            <a:ext cx="4978481" cy="5677090"/>
          </a:xfrm>
        </p:spPr>
        <p:txBody>
          <a:bodyPr vert="horz" lIns="91440" tIns="45720" rIns="91440" bIns="45720" rtlCol="0" anchor="ctr">
            <a:normAutofit lnSpcReduction="10000"/>
          </a:bodyPr>
          <a:lstStyle/>
          <a:p>
            <a:pPr marL="57150" indent="0">
              <a:lnSpc>
                <a:spcPct val="90000"/>
              </a:lnSpc>
              <a:buNone/>
            </a:pPr>
            <a:r>
              <a:rPr lang="en-US" sz="2800" dirty="0"/>
              <a:t>Both signed on March 18, 2020</a:t>
            </a:r>
          </a:p>
          <a:p>
            <a:pPr marL="285750" indent="-228600">
              <a:lnSpc>
                <a:spcPct val="90000"/>
              </a:lnSpc>
            </a:pPr>
            <a:endParaRPr lang="en-US" sz="2800" dirty="0"/>
          </a:p>
          <a:p>
            <a:pPr marL="285750" indent="-228600">
              <a:lnSpc>
                <a:spcPct val="90000"/>
              </a:lnSpc>
            </a:pPr>
            <a:r>
              <a:rPr lang="en-US" sz="2800" dirty="0"/>
              <a:t>NYS Law was effective immediately (March 18) </a:t>
            </a:r>
          </a:p>
          <a:p>
            <a:pPr marL="285750" indent="-228600">
              <a:lnSpc>
                <a:spcPct val="90000"/>
              </a:lnSpc>
            </a:pPr>
            <a:endParaRPr lang="en-US" sz="2800" dirty="0"/>
          </a:p>
          <a:p>
            <a:pPr marL="285750" indent="-228600">
              <a:lnSpc>
                <a:spcPct val="90000"/>
              </a:lnSpc>
            </a:pPr>
            <a:r>
              <a:rPr lang="en-US" sz="2800" dirty="0"/>
              <a:t>Federal law became effective on April 1, 2020 (FFCRA)</a:t>
            </a:r>
          </a:p>
          <a:p>
            <a:pPr marL="285750" indent="-228600">
              <a:lnSpc>
                <a:spcPct val="90000"/>
              </a:lnSpc>
            </a:pPr>
            <a:endParaRPr lang="en-US" sz="2800" dirty="0"/>
          </a:p>
          <a:p>
            <a:pPr marL="285750" indent="-228600">
              <a:lnSpc>
                <a:spcPct val="90000"/>
              </a:lnSpc>
            </a:pPr>
            <a:r>
              <a:rPr lang="en-US" sz="2800" dirty="0"/>
              <a:t>Both have been dynamic and require interpretation</a:t>
            </a:r>
          </a:p>
          <a:p>
            <a:pPr marL="285750" indent="-228600">
              <a:lnSpc>
                <a:spcPct val="90000"/>
              </a:lnSpc>
            </a:pPr>
            <a:endParaRPr lang="en-US" sz="2800" dirty="0"/>
          </a:p>
          <a:p>
            <a:pPr marL="285750" indent="-228600">
              <a:lnSpc>
                <a:spcPct val="90000"/>
              </a:lnSpc>
            </a:pPr>
            <a:r>
              <a:rPr lang="en-US" sz="2800" dirty="0"/>
              <a:t>US DoL has issued 3 revisions/updates to their FAQ</a:t>
            </a:r>
          </a:p>
          <a:p>
            <a:pPr marL="285750" indent="-228600">
              <a:lnSpc>
                <a:spcPct val="90000"/>
              </a:lnSpc>
            </a:pPr>
            <a:endParaRPr lang="en-US" sz="1700" dirty="0"/>
          </a:p>
          <a:p>
            <a:pPr indent="-228600">
              <a:lnSpc>
                <a:spcPct val="90000"/>
              </a:lnSpc>
            </a:pPr>
            <a:endParaRPr lang="en-US" sz="1700" dirty="0"/>
          </a:p>
        </p:txBody>
      </p:sp>
      <p:sp>
        <p:nvSpPr>
          <p:cNvPr id="4" name="Slide Number Placeholder 3"/>
          <p:cNvSpPr>
            <a:spLocks noGrp="1"/>
          </p:cNvSpPr>
          <p:nvPr>
            <p:ph type="sldNum" sz="quarter" idx="12"/>
          </p:nvPr>
        </p:nvSpPr>
        <p:spPr/>
        <p:txBody>
          <a:bodyPr/>
          <a:lstStyle/>
          <a:p>
            <a:fld id="{FD9E7D06-2E18-4492-AC2D-B04DDEB47BB3}" type="slidenum">
              <a:rPr lang="en-US" smtClean="0"/>
              <a:t>8</a:t>
            </a:fld>
            <a:endParaRPr lang="en-US"/>
          </a:p>
        </p:txBody>
      </p:sp>
      <p:sp>
        <p:nvSpPr>
          <p:cNvPr id="5" name="Footer Placeholder 4"/>
          <p:cNvSpPr>
            <a:spLocks noGrp="1"/>
          </p:cNvSpPr>
          <p:nvPr>
            <p:ph type="ftr" sz="quarter" idx="11"/>
          </p:nvPr>
        </p:nvSpPr>
        <p:spPr/>
        <p:txBody>
          <a:bodyPr/>
          <a:lstStyle/>
          <a:p>
            <a:endParaRPr lang="en-US" dirty="0"/>
          </a:p>
          <a:p>
            <a:r>
              <a:rPr lang="en-US" dirty="0"/>
              <a:t>COVID-19</a:t>
            </a:r>
          </a:p>
          <a:p>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4653" y="287337"/>
            <a:ext cx="2554287" cy="871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5086" y="5815012"/>
            <a:ext cx="2060575" cy="731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320991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5911E3A-C35B-4EF7-A355-B84E9A14A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3" name="Group 12">
            <a:extLst>
              <a:ext uri="{FF2B5EF4-FFF2-40B4-BE49-F238E27FC236}">
                <a16:creationId xmlns:a16="http://schemas.microsoft.com/office/drawing/2014/main" id="{E21ADB3D-AD65-44B4-847D-5E90E90A5D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3134" y="0"/>
            <a:ext cx="9438087" cy="6853238"/>
            <a:chOff x="-417513" y="0"/>
            <a:chExt cx="12584114" cy="6853238"/>
          </a:xfrm>
        </p:grpSpPr>
        <p:sp>
          <p:nvSpPr>
            <p:cNvPr id="14" name="Freeform 5">
              <a:extLst>
                <a:ext uri="{FF2B5EF4-FFF2-40B4-BE49-F238E27FC236}">
                  <a16:creationId xmlns:a16="http://schemas.microsoft.com/office/drawing/2014/main" id="{CF580C70-814C-4845-B645-919BFFBD16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5" name="Freeform 6">
              <a:extLst>
                <a:ext uri="{FF2B5EF4-FFF2-40B4-BE49-F238E27FC236}">
                  <a16:creationId xmlns:a16="http://schemas.microsoft.com/office/drawing/2014/main" id="{34D7BF57-4CAA-45B2-9EF0-0AA1FCF70B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 name="Freeform 7">
              <a:extLst>
                <a:ext uri="{FF2B5EF4-FFF2-40B4-BE49-F238E27FC236}">
                  <a16:creationId xmlns:a16="http://schemas.microsoft.com/office/drawing/2014/main" id="{7886F306-C03A-40C6-8FD5-DCE3D4595D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 name="Freeform 8">
              <a:extLst>
                <a:ext uri="{FF2B5EF4-FFF2-40B4-BE49-F238E27FC236}">
                  <a16:creationId xmlns:a16="http://schemas.microsoft.com/office/drawing/2014/main" id="{2FDC9A36-C7C3-47D7-A64E-ED25C47EC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 name="Freeform 9">
              <a:extLst>
                <a:ext uri="{FF2B5EF4-FFF2-40B4-BE49-F238E27FC236}">
                  <a16:creationId xmlns:a16="http://schemas.microsoft.com/office/drawing/2014/main" id="{BB19BC37-158A-43DC-9A9E-E45CC71954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9" name="Freeform 10">
              <a:extLst>
                <a:ext uri="{FF2B5EF4-FFF2-40B4-BE49-F238E27FC236}">
                  <a16:creationId xmlns:a16="http://schemas.microsoft.com/office/drawing/2014/main" id="{077654CC-108F-48D5-B5E9-437F164F52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0" name="Freeform 11">
              <a:extLst>
                <a:ext uri="{FF2B5EF4-FFF2-40B4-BE49-F238E27FC236}">
                  <a16:creationId xmlns:a16="http://schemas.microsoft.com/office/drawing/2014/main" id="{A3CF3A63-1C1E-4E85-A78A-FDC16431E3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2">
              <a:extLst>
                <a:ext uri="{FF2B5EF4-FFF2-40B4-BE49-F238E27FC236}">
                  <a16:creationId xmlns:a16="http://schemas.microsoft.com/office/drawing/2014/main" id="{8740FC9A-72DD-4D9B-BA25-1CCED13524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3">
              <a:extLst>
                <a:ext uri="{FF2B5EF4-FFF2-40B4-BE49-F238E27FC236}">
                  <a16:creationId xmlns:a16="http://schemas.microsoft.com/office/drawing/2014/main" id="{7FBF5743-F2AE-4D0D-BCD1-01F7686D01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4">
              <a:extLst>
                <a:ext uri="{FF2B5EF4-FFF2-40B4-BE49-F238E27FC236}">
                  <a16:creationId xmlns:a16="http://schemas.microsoft.com/office/drawing/2014/main" id="{CED32316-D4F7-4795-BBE0-DEBB60E27C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5">
              <a:extLst>
                <a:ext uri="{FF2B5EF4-FFF2-40B4-BE49-F238E27FC236}">
                  <a16:creationId xmlns:a16="http://schemas.microsoft.com/office/drawing/2014/main" id="{583B23C9-B9B7-4E93-9538-CBE316F83F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6">
              <a:extLst>
                <a:ext uri="{FF2B5EF4-FFF2-40B4-BE49-F238E27FC236}">
                  <a16:creationId xmlns:a16="http://schemas.microsoft.com/office/drawing/2014/main" id="{5B144260-9F2C-4ADB-A37C-1CFB4B428B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17">
              <a:extLst>
                <a:ext uri="{FF2B5EF4-FFF2-40B4-BE49-F238E27FC236}">
                  <a16:creationId xmlns:a16="http://schemas.microsoft.com/office/drawing/2014/main" id="{53FF918D-79D3-4F55-A68C-0DD5880DAB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7" name="Freeform 18">
              <a:extLst>
                <a:ext uri="{FF2B5EF4-FFF2-40B4-BE49-F238E27FC236}">
                  <a16:creationId xmlns:a16="http://schemas.microsoft.com/office/drawing/2014/main" id="{B9FC1440-933F-44FE-8D77-4827DD0F99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8" name="Freeform 19">
              <a:extLst>
                <a:ext uri="{FF2B5EF4-FFF2-40B4-BE49-F238E27FC236}">
                  <a16:creationId xmlns:a16="http://schemas.microsoft.com/office/drawing/2014/main" id="{0F67F308-A67C-4D2E-B081-59BB31D8EC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0">
              <a:extLst>
                <a:ext uri="{FF2B5EF4-FFF2-40B4-BE49-F238E27FC236}">
                  <a16:creationId xmlns:a16="http://schemas.microsoft.com/office/drawing/2014/main" id="{80112F01-90EB-4AEC-A39C-5C6875FFB9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30" name="Freeform 21">
              <a:extLst>
                <a:ext uri="{FF2B5EF4-FFF2-40B4-BE49-F238E27FC236}">
                  <a16:creationId xmlns:a16="http://schemas.microsoft.com/office/drawing/2014/main" id="{893F6B05-90EB-4C75-A0F0-C7247553BD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31" name="Freeform 22">
              <a:extLst>
                <a:ext uri="{FF2B5EF4-FFF2-40B4-BE49-F238E27FC236}">
                  <a16:creationId xmlns:a16="http://schemas.microsoft.com/office/drawing/2014/main" id="{227B563B-E0C0-4D81-966D-B5E2DBAAE8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2" name="Freeform 23">
              <a:extLst>
                <a:ext uri="{FF2B5EF4-FFF2-40B4-BE49-F238E27FC236}">
                  <a16:creationId xmlns:a16="http://schemas.microsoft.com/office/drawing/2014/main" id="{130DF93D-D1FF-477A-BDCE-C8B01C3B47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3" name="Freeform 24">
              <a:extLst>
                <a:ext uri="{FF2B5EF4-FFF2-40B4-BE49-F238E27FC236}">
                  <a16:creationId xmlns:a16="http://schemas.microsoft.com/office/drawing/2014/main" id="{44ED67A1-C6FE-4AC8-8473-11DAC03DCD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4" name="Freeform 25">
              <a:extLst>
                <a:ext uri="{FF2B5EF4-FFF2-40B4-BE49-F238E27FC236}">
                  <a16:creationId xmlns:a16="http://schemas.microsoft.com/office/drawing/2014/main" id="{213A54F3-15FA-4C8F-8ABF-CE77E72196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36" name="Group 35">
            <a:extLst>
              <a:ext uri="{FF2B5EF4-FFF2-40B4-BE49-F238E27FC236}">
                <a16:creationId xmlns:a16="http://schemas.microsoft.com/office/drawing/2014/main" id="{5F8A7F7F-DD1A-4F41-98AC-B9CE2A620C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0108" y="1699589"/>
            <a:ext cx="2755857" cy="3470421"/>
            <a:chOff x="697883" y="1816768"/>
            <a:chExt cx="3674476" cy="3470421"/>
          </a:xfrm>
        </p:grpSpPr>
        <p:sp>
          <p:nvSpPr>
            <p:cNvPr id="37" name="Rectangle 36">
              <a:extLst>
                <a:ext uri="{FF2B5EF4-FFF2-40B4-BE49-F238E27FC236}">
                  <a16:creationId xmlns:a16="http://schemas.microsoft.com/office/drawing/2014/main" id="{CEF47228-EB7C-4EBA-BE01-DA6CB24102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8" name="Isosceles Triangle 22">
              <a:extLst>
                <a:ext uri="{FF2B5EF4-FFF2-40B4-BE49-F238E27FC236}">
                  <a16:creationId xmlns:a16="http://schemas.microsoft.com/office/drawing/2014/main" id="{3D2FD25A-EFFD-4F5C-9258-981F5907DE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9" name="Rectangle 38">
              <a:extLst>
                <a:ext uri="{FF2B5EF4-FFF2-40B4-BE49-F238E27FC236}">
                  <a16:creationId xmlns:a16="http://schemas.microsoft.com/office/drawing/2014/main" id="{DCF573BC-A06F-4036-A3A8-9D07DDE622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678657" y="2415322"/>
            <a:ext cx="2588798" cy="2399869"/>
          </a:xfrm>
        </p:spPr>
        <p:txBody>
          <a:bodyPr vert="horz" lIns="91440" tIns="45720" rIns="91440" bIns="45720" rtlCol="0" anchor="ctr">
            <a:normAutofit/>
          </a:bodyPr>
          <a:lstStyle/>
          <a:p>
            <a:pPr>
              <a:lnSpc>
                <a:spcPct val="90000"/>
              </a:lnSpc>
            </a:pPr>
            <a:r>
              <a:rPr lang="en-US" sz="2700" kern="1200">
                <a:solidFill>
                  <a:srgbClr val="FFFFFF"/>
                </a:solidFill>
                <a:latin typeface="+mj-lt"/>
                <a:ea typeface="+mj-ea"/>
                <a:cs typeface="+mj-cs"/>
              </a:rPr>
              <a:t>Families First Coronavirus Response Act</a:t>
            </a:r>
            <a:br>
              <a:rPr lang="en-US" sz="2700" kern="1200">
                <a:solidFill>
                  <a:srgbClr val="FFFFFF"/>
                </a:solidFill>
                <a:latin typeface="+mj-lt"/>
                <a:ea typeface="+mj-ea"/>
                <a:cs typeface="+mj-cs"/>
              </a:rPr>
            </a:br>
            <a:r>
              <a:rPr lang="en-US" sz="2700" kern="1200">
                <a:solidFill>
                  <a:srgbClr val="FFFFFF"/>
                </a:solidFill>
                <a:latin typeface="+mj-lt"/>
                <a:ea typeface="+mj-ea"/>
                <a:cs typeface="+mj-cs"/>
              </a:rPr>
              <a:t>and New York COVID-19 Sick Leave Law</a:t>
            </a:r>
          </a:p>
        </p:txBody>
      </p:sp>
      <p:sp>
        <p:nvSpPr>
          <p:cNvPr id="6" name="Content Placeholder 5">
            <a:extLst>
              <a:ext uri="{FF2B5EF4-FFF2-40B4-BE49-F238E27FC236}">
                <a16:creationId xmlns:a16="http://schemas.microsoft.com/office/drawing/2014/main" id="{E4FC7EB5-74DE-47E6-ABF3-37D6D0F9069E}"/>
              </a:ext>
            </a:extLst>
          </p:cNvPr>
          <p:cNvSpPr>
            <a:spLocks noGrp="1"/>
          </p:cNvSpPr>
          <p:nvPr>
            <p:ph idx="1"/>
          </p:nvPr>
        </p:nvSpPr>
        <p:spPr>
          <a:xfrm>
            <a:off x="4052152" y="406402"/>
            <a:ext cx="4711446" cy="5883274"/>
          </a:xfrm>
        </p:spPr>
        <p:txBody>
          <a:bodyPr vert="horz" lIns="91440" tIns="45720" rIns="91440" bIns="45720" rtlCol="0" anchor="ctr">
            <a:noAutofit/>
          </a:bodyPr>
          <a:lstStyle/>
          <a:p>
            <a:pPr marL="285750" indent="-228600">
              <a:lnSpc>
                <a:spcPct val="90000"/>
              </a:lnSpc>
            </a:pPr>
            <a:r>
              <a:rPr lang="en-US" sz="2800" dirty="0"/>
              <a:t>Federal Law sunsets on December 31, 2020</a:t>
            </a:r>
          </a:p>
          <a:p>
            <a:pPr marL="285750" indent="-228600">
              <a:lnSpc>
                <a:spcPct val="90000"/>
              </a:lnSpc>
            </a:pPr>
            <a:endParaRPr lang="en-US" sz="1000" dirty="0"/>
          </a:p>
          <a:p>
            <a:pPr marL="285750" indent="-228600">
              <a:lnSpc>
                <a:spcPct val="90000"/>
              </a:lnSpc>
            </a:pPr>
            <a:r>
              <a:rPr lang="en-US" sz="2800" dirty="0"/>
              <a:t>NYS Law does not have a sunset provision</a:t>
            </a:r>
          </a:p>
          <a:p>
            <a:pPr marL="285750" indent="-228600">
              <a:lnSpc>
                <a:spcPct val="90000"/>
              </a:lnSpc>
            </a:pPr>
            <a:endParaRPr lang="en-US" sz="1000" dirty="0"/>
          </a:p>
          <a:p>
            <a:pPr marL="285750" indent="-228600">
              <a:lnSpc>
                <a:spcPct val="90000"/>
              </a:lnSpc>
            </a:pPr>
            <a:r>
              <a:rPr lang="en-US" sz="2800" dirty="0"/>
              <a:t>Both Laws offer job protection to the employee</a:t>
            </a:r>
          </a:p>
          <a:p>
            <a:pPr marL="285750" indent="-228600">
              <a:lnSpc>
                <a:spcPct val="90000"/>
              </a:lnSpc>
            </a:pPr>
            <a:endParaRPr lang="en-US" sz="1000" dirty="0"/>
          </a:p>
          <a:p>
            <a:pPr marL="285750" indent="-228600">
              <a:lnSpc>
                <a:spcPct val="90000"/>
              </a:lnSpc>
            </a:pPr>
            <a:r>
              <a:rPr lang="en-US" sz="2800" dirty="0"/>
              <a:t>Both Laws offer continuation of benefits while on leave under the Laws</a:t>
            </a:r>
          </a:p>
        </p:txBody>
      </p:sp>
      <p:sp>
        <p:nvSpPr>
          <p:cNvPr id="4" name="Slide Number Placeholder 3"/>
          <p:cNvSpPr>
            <a:spLocks noGrp="1"/>
          </p:cNvSpPr>
          <p:nvPr>
            <p:ph type="sldNum" sz="quarter" idx="12"/>
          </p:nvPr>
        </p:nvSpPr>
        <p:spPr/>
        <p:txBody>
          <a:bodyPr/>
          <a:lstStyle/>
          <a:p>
            <a:fld id="{FD9E7D06-2E18-4492-AC2D-B04DDEB47BB3}" type="slidenum">
              <a:rPr lang="en-US" smtClean="0"/>
              <a:t>9</a:t>
            </a:fld>
            <a:endParaRPr lang="en-US"/>
          </a:p>
        </p:txBody>
      </p:sp>
      <p:sp>
        <p:nvSpPr>
          <p:cNvPr id="5" name="Footer Placeholder 4"/>
          <p:cNvSpPr>
            <a:spLocks noGrp="1"/>
          </p:cNvSpPr>
          <p:nvPr>
            <p:ph type="ftr" sz="quarter" idx="11"/>
          </p:nvPr>
        </p:nvSpPr>
        <p:spPr/>
        <p:txBody>
          <a:bodyPr/>
          <a:lstStyle/>
          <a:p>
            <a:endParaRPr lang="en-US" dirty="0"/>
          </a:p>
          <a:p>
            <a:r>
              <a:rPr lang="en-US" dirty="0"/>
              <a:t>COVID-19</a:t>
            </a:r>
          </a:p>
          <a:p>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329" y="287337"/>
            <a:ext cx="2554287" cy="871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4752" y="5760244"/>
            <a:ext cx="2060575" cy="731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214022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5911E3A-C35B-4EF7-A355-B84E9A14A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3" name="Group 12">
            <a:extLst>
              <a:ext uri="{FF2B5EF4-FFF2-40B4-BE49-F238E27FC236}">
                <a16:creationId xmlns:a16="http://schemas.microsoft.com/office/drawing/2014/main" id="{E21ADB3D-AD65-44B4-847D-5E90E90A5D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3134" y="0"/>
            <a:ext cx="9438087" cy="6853238"/>
            <a:chOff x="-417513" y="0"/>
            <a:chExt cx="12584114" cy="6853238"/>
          </a:xfrm>
        </p:grpSpPr>
        <p:sp>
          <p:nvSpPr>
            <p:cNvPr id="14" name="Freeform 5">
              <a:extLst>
                <a:ext uri="{FF2B5EF4-FFF2-40B4-BE49-F238E27FC236}">
                  <a16:creationId xmlns:a16="http://schemas.microsoft.com/office/drawing/2014/main" id="{CF580C70-814C-4845-B645-919BFFBD16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5" name="Freeform 6">
              <a:extLst>
                <a:ext uri="{FF2B5EF4-FFF2-40B4-BE49-F238E27FC236}">
                  <a16:creationId xmlns:a16="http://schemas.microsoft.com/office/drawing/2014/main" id="{34D7BF57-4CAA-45B2-9EF0-0AA1FCF70B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 name="Freeform 7">
              <a:extLst>
                <a:ext uri="{FF2B5EF4-FFF2-40B4-BE49-F238E27FC236}">
                  <a16:creationId xmlns:a16="http://schemas.microsoft.com/office/drawing/2014/main" id="{7886F306-C03A-40C6-8FD5-DCE3D4595D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 name="Freeform 8">
              <a:extLst>
                <a:ext uri="{FF2B5EF4-FFF2-40B4-BE49-F238E27FC236}">
                  <a16:creationId xmlns:a16="http://schemas.microsoft.com/office/drawing/2014/main" id="{2FDC9A36-C7C3-47D7-A64E-ED25C47EC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 name="Freeform 9">
              <a:extLst>
                <a:ext uri="{FF2B5EF4-FFF2-40B4-BE49-F238E27FC236}">
                  <a16:creationId xmlns:a16="http://schemas.microsoft.com/office/drawing/2014/main" id="{BB19BC37-158A-43DC-9A9E-E45CC71954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9" name="Freeform 10">
              <a:extLst>
                <a:ext uri="{FF2B5EF4-FFF2-40B4-BE49-F238E27FC236}">
                  <a16:creationId xmlns:a16="http://schemas.microsoft.com/office/drawing/2014/main" id="{077654CC-108F-48D5-B5E9-437F164F52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0" name="Freeform 11">
              <a:extLst>
                <a:ext uri="{FF2B5EF4-FFF2-40B4-BE49-F238E27FC236}">
                  <a16:creationId xmlns:a16="http://schemas.microsoft.com/office/drawing/2014/main" id="{A3CF3A63-1C1E-4E85-A78A-FDC16431E3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2">
              <a:extLst>
                <a:ext uri="{FF2B5EF4-FFF2-40B4-BE49-F238E27FC236}">
                  <a16:creationId xmlns:a16="http://schemas.microsoft.com/office/drawing/2014/main" id="{8740FC9A-72DD-4D9B-BA25-1CCED13524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3">
              <a:extLst>
                <a:ext uri="{FF2B5EF4-FFF2-40B4-BE49-F238E27FC236}">
                  <a16:creationId xmlns:a16="http://schemas.microsoft.com/office/drawing/2014/main" id="{7FBF5743-F2AE-4D0D-BCD1-01F7686D01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4">
              <a:extLst>
                <a:ext uri="{FF2B5EF4-FFF2-40B4-BE49-F238E27FC236}">
                  <a16:creationId xmlns:a16="http://schemas.microsoft.com/office/drawing/2014/main" id="{CED32316-D4F7-4795-BBE0-DEBB60E27C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5">
              <a:extLst>
                <a:ext uri="{FF2B5EF4-FFF2-40B4-BE49-F238E27FC236}">
                  <a16:creationId xmlns:a16="http://schemas.microsoft.com/office/drawing/2014/main" id="{583B23C9-B9B7-4E93-9538-CBE316F83F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6">
              <a:extLst>
                <a:ext uri="{FF2B5EF4-FFF2-40B4-BE49-F238E27FC236}">
                  <a16:creationId xmlns:a16="http://schemas.microsoft.com/office/drawing/2014/main" id="{5B144260-9F2C-4ADB-A37C-1CFB4B428B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17">
              <a:extLst>
                <a:ext uri="{FF2B5EF4-FFF2-40B4-BE49-F238E27FC236}">
                  <a16:creationId xmlns:a16="http://schemas.microsoft.com/office/drawing/2014/main" id="{53FF918D-79D3-4F55-A68C-0DD5880DAB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7" name="Freeform 18">
              <a:extLst>
                <a:ext uri="{FF2B5EF4-FFF2-40B4-BE49-F238E27FC236}">
                  <a16:creationId xmlns:a16="http://schemas.microsoft.com/office/drawing/2014/main" id="{B9FC1440-933F-44FE-8D77-4827DD0F99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8" name="Freeform 19">
              <a:extLst>
                <a:ext uri="{FF2B5EF4-FFF2-40B4-BE49-F238E27FC236}">
                  <a16:creationId xmlns:a16="http://schemas.microsoft.com/office/drawing/2014/main" id="{0F67F308-A67C-4D2E-B081-59BB31D8EC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0">
              <a:extLst>
                <a:ext uri="{FF2B5EF4-FFF2-40B4-BE49-F238E27FC236}">
                  <a16:creationId xmlns:a16="http://schemas.microsoft.com/office/drawing/2014/main" id="{80112F01-90EB-4AEC-A39C-5C6875FFB9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30" name="Freeform 21">
              <a:extLst>
                <a:ext uri="{FF2B5EF4-FFF2-40B4-BE49-F238E27FC236}">
                  <a16:creationId xmlns:a16="http://schemas.microsoft.com/office/drawing/2014/main" id="{893F6B05-90EB-4C75-A0F0-C7247553BD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31" name="Freeform 22">
              <a:extLst>
                <a:ext uri="{FF2B5EF4-FFF2-40B4-BE49-F238E27FC236}">
                  <a16:creationId xmlns:a16="http://schemas.microsoft.com/office/drawing/2014/main" id="{227B563B-E0C0-4D81-966D-B5E2DBAAE8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2" name="Freeform 23">
              <a:extLst>
                <a:ext uri="{FF2B5EF4-FFF2-40B4-BE49-F238E27FC236}">
                  <a16:creationId xmlns:a16="http://schemas.microsoft.com/office/drawing/2014/main" id="{130DF93D-D1FF-477A-BDCE-C8B01C3B47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3" name="Freeform 24">
              <a:extLst>
                <a:ext uri="{FF2B5EF4-FFF2-40B4-BE49-F238E27FC236}">
                  <a16:creationId xmlns:a16="http://schemas.microsoft.com/office/drawing/2014/main" id="{44ED67A1-C6FE-4AC8-8473-11DAC03DCD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4" name="Freeform 25">
              <a:extLst>
                <a:ext uri="{FF2B5EF4-FFF2-40B4-BE49-F238E27FC236}">
                  <a16:creationId xmlns:a16="http://schemas.microsoft.com/office/drawing/2014/main" id="{213A54F3-15FA-4C8F-8ABF-CE77E72196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36" name="Group 35">
            <a:extLst>
              <a:ext uri="{FF2B5EF4-FFF2-40B4-BE49-F238E27FC236}">
                <a16:creationId xmlns:a16="http://schemas.microsoft.com/office/drawing/2014/main" id="{5F8A7F7F-DD1A-4F41-98AC-B9CE2A620C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0108" y="1699589"/>
            <a:ext cx="2755857" cy="3470421"/>
            <a:chOff x="697883" y="1816768"/>
            <a:chExt cx="3674476" cy="3470421"/>
          </a:xfrm>
        </p:grpSpPr>
        <p:sp>
          <p:nvSpPr>
            <p:cNvPr id="37" name="Rectangle 36">
              <a:extLst>
                <a:ext uri="{FF2B5EF4-FFF2-40B4-BE49-F238E27FC236}">
                  <a16:creationId xmlns:a16="http://schemas.microsoft.com/office/drawing/2014/main" id="{CEF47228-EB7C-4EBA-BE01-DA6CB24102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8" name="Isosceles Triangle 22">
              <a:extLst>
                <a:ext uri="{FF2B5EF4-FFF2-40B4-BE49-F238E27FC236}">
                  <a16:creationId xmlns:a16="http://schemas.microsoft.com/office/drawing/2014/main" id="{3D2FD25A-EFFD-4F5C-9258-981F5907DE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9" name="Rectangle 38">
              <a:extLst>
                <a:ext uri="{FF2B5EF4-FFF2-40B4-BE49-F238E27FC236}">
                  <a16:creationId xmlns:a16="http://schemas.microsoft.com/office/drawing/2014/main" id="{DCF573BC-A06F-4036-A3A8-9D07DDE622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363142" y="2415322"/>
            <a:ext cx="3234927" cy="2399869"/>
          </a:xfrm>
        </p:spPr>
        <p:txBody>
          <a:bodyPr vert="horz" lIns="91440" tIns="45720" rIns="91440" bIns="45720" rtlCol="0" anchor="ctr">
            <a:normAutofit/>
          </a:bodyPr>
          <a:lstStyle/>
          <a:p>
            <a:pPr>
              <a:lnSpc>
                <a:spcPct val="90000"/>
              </a:lnSpc>
            </a:pPr>
            <a:r>
              <a:rPr lang="en-US" sz="3100" kern="1200" dirty="0">
                <a:solidFill>
                  <a:schemeClr val="bg1"/>
                </a:solidFill>
                <a:latin typeface="+mj-lt"/>
                <a:ea typeface="+mj-ea"/>
                <a:cs typeface="+mj-cs"/>
              </a:rPr>
              <a:t>New York State Law</a:t>
            </a:r>
          </a:p>
        </p:txBody>
      </p:sp>
      <p:sp>
        <p:nvSpPr>
          <p:cNvPr id="6" name="Content Placeholder 5">
            <a:extLst>
              <a:ext uri="{FF2B5EF4-FFF2-40B4-BE49-F238E27FC236}">
                <a16:creationId xmlns:a16="http://schemas.microsoft.com/office/drawing/2014/main" id="{6E548E44-F707-475B-B515-5BE80669333E}"/>
              </a:ext>
            </a:extLst>
          </p:cNvPr>
          <p:cNvSpPr>
            <a:spLocks noGrp="1"/>
          </p:cNvSpPr>
          <p:nvPr>
            <p:ph idx="1"/>
          </p:nvPr>
        </p:nvSpPr>
        <p:spPr>
          <a:xfrm>
            <a:off x="3840480" y="804672"/>
            <a:ext cx="4711446" cy="5248656"/>
          </a:xfrm>
        </p:spPr>
        <p:txBody>
          <a:bodyPr vert="horz" lIns="91440" tIns="45720" rIns="91440" bIns="45720" rtlCol="0" anchor="ctr">
            <a:normAutofit/>
          </a:bodyPr>
          <a:lstStyle/>
          <a:p>
            <a:pPr indent="-228600">
              <a:lnSpc>
                <a:spcPct val="90000"/>
              </a:lnSpc>
            </a:pPr>
            <a:r>
              <a:rPr lang="en-US" sz="2400" dirty="0"/>
              <a:t>Provides employees, based on </a:t>
            </a:r>
            <a:r>
              <a:rPr lang="en-US" sz="2400" b="1" dirty="0">
                <a:effectLst>
                  <a:outerShdw blurRad="38100" dist="38100" dir="2700000" algn="tl">
                    <a:srgbClr val="000000">
                      <a:alpha val="43137"/>
                    </a:srgbClr>
                  </a:outerShdw>
                </a:effectLst>
              </a:rPr>
              <a:t>employer size and revenue</a:t>
            </a:r>
            <a:r>
              <a:rPr lang="en-US" sz="2400" dirty="0"/>
              <a:t>, job protection and financial compensation in the event they, or their minor dependent child, are </a:t>
            </a:r>
            <a:r>
              <a:rPr lang="en-US" sz="2400" b="1" dirty="0">
                <a:effectLst>
                  <a:outerShdw blurRad="38100" dist="38100" dir="2700000" algn="tl">
                    <a:srgbClr val="000000">
                      <a:alpha val="43137"/>
                    </a:srgbClr>
                  </a:outerShdw>
                </a:effectLst>
              </a:rPr>
              <a:t>subject to a mandatory or precautionary order of quarantine or isolation </a:t>
            </a:r>
            <a:r>
              <a:rPr lang="en-US" sz="2400" dirty="0"/>
              <a:t>issued by the state of New York, the Department of Health, local board of health, or any government entity duly authorized to issue such order due to COVID-19.</a:t>
            </a:r>
          </a:p>
        </p:txBody>
      </p:sp>
      <p:sp>
        <p:nvSpPr>
          <p:cNvPr id="3" name="Footer Placeholder 2"/>
          <p:cNvSpPr>
            <a:spLocks noGrp="1"/>
          </p:cNvSpPr>
          <p:nvPr>
            <p:ph type="ftr" sz="quarter" idx="11"/>
          </p:nvPr>
        </p:nvSpPr>
        <p:spPr/>
        <p:txBody>
          <a:bodyPr/>
          <a:lstStyle/>
          <a:p>
            <a:endParaRPr lang="en-US" dirty="0"/>
          </a:p>
          <a:p>
            <a:r>
              <a:rPr lang="en-US" dirty="0"/>
              <a:t>COVID-19</a:t>
            </a:r>
          </a:p>
          <a:p>
            <a:endParaRPr lang="en-US" dirty="0"/>
          </a:p>
        </p:txBody>
      </p:sp>
      <p:sp>
        <p:nvSpPr>
          <p:cNvPr id="4" name="Slide Number Placeholder 3"/>
          <p:cNvSpPr>
            <a:spLocks noGrp="1"/>
          </p:cNvSpPr>
          <p:nvPr>
            <p:ph type="sldNum" sz="quarter" idx="12"/>
          </p:nvPr>
        </p:nvSpPr>
        <p:spPr/>
        <p:txBody>
          <a:bodyPr/>
          <a:lstStyle/>
          <a:p>
            <a:fld id="{FD9E7D06-2E18-4492-AC2D-B04DDEB47BB3}" type="slidenum">
              <a:rPr lang="en-US" smtClean="0"/>
              <a:t>10</a:t>
            </a:fld>
            <a:endParaRPr lang="en-US"/>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4" y="426244"/>
            <a:ext cx="2554287" cy="871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3186" y="5760244"/>
            <a:ext cx="2060575" cy="731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320991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217BE31F-A129-45DD-8071-A63EC47D94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73" name="Group 72">
            <a:extLst>
              <a:ext uri="{FF2B5EF4-FFF2-40B4-BE49-F238E27FC236}">
                <a16:creationId xmlns:a16="http://schemas.microsoft.com/office/drawing/2014/main" id="{7CA163AC-F477-454A-9FB4-81324C004BE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3134" y="0"/>
            <a:ext cx="9438087" cy="6853238"/>
            <a:chOff x="-417513" y="0"/>
            <a:chExt cx="12584114" cy="6853238"/>
          </a:xfrm>
        </p:grpSpPr>
        <p:sp>
          <p:nvSpPr>
            <p:cNvPr id="74" name="Freeform 5">
              <a:extLst>
                <a:ext uri="{FF2B5EF4-FFF2-40B4-BE49-F238E27FC236}">
                  <a16:creationId xmlns:a16="http://schemas.microsoft.com/office/drawing/2014/main" id="{609D7097-03A6-4239-A2E0-784E82C2364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5" name="Freeform 6">
              <a:extLst>
                <a:ext uri="{FF2B5EF4-FFF2-40B4-BE49-F238E27FC236}">
                  <a16:creationId xmlns:a16="http://schemas.microsoft.com/office/drawing/2014/main" id="{813887E5-2F5F-4C9D-92F5-F80D937A8D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6" name="Freeform 7">
              <a:extLst>
                <a:ext uri="{FF2B5EF4-FFF2-40B4-BE49-F238E27FC236}">
                  <a16:creationId xmlns:a16="http://schemas.microsoft.com/office/drawing/2014/main" id="{57A4F98D-BAD2-4F7F-93D3-FD86C479A9E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7" name="Freeform 8">
              <a:extLst>
                <a:ext uri="{FF2B5EF4-FFF2-40B4-BE49-F238E27FC236}">
                  <a16:creationId xmlns:a16="http://schemas.microsoft.com/office/drawing/2014/main" id="{FBA2120E-6E1E-4A2B-9CD8-94C39AD806F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8" name="Freeform 9">
              <a:extLst>
                <a:ext uri="{FF2B5EF4-FFF2-40B4-BE49-F238E27FC236}">
                  <a16:creationId xmlns:a16="http://schemas.microsoft.com/office/drawing/2014/main" id="{264DA4AC-C3A7-46CE-96BA-018B8FCFEFD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9" name="Freeform 10">
              <a:extLst>
                <a:ext uri="{FF2B5EF4-FFF2-40B4-BE49-F238E27FC236}">
                  <a16:creationId xmlns:a16="http://schemas.microsoft.com/office/drawing/2014/main" id="{A73A5202-BD67-46B2-9FAB-C1B28AB424B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0" name="Freeform 11">
              <a:extLst>
                <a:ext uri="{FF2B5EF4-FFF2-40B4-BE49-F238E27FC236}">
                  <a16:creationId xmlns:a16="http://schemas.microsoft.com/office/drawing/2014/main" id="{01E70EE5-EE26-44BD-A18E-777A1A3D523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1" name="Freeform 12">
              <a:extLst>
                <a:ext uri="{FF2B5EF4-FFF2-40B4-BE49-F238E27FC236}">
                  <a16:creationId xmlns:a16="http://schemas.microsoft.com/office/drawing/2014/main" id="{504A980C-59CB-46F2-A571-87612CDD22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2" name="Freeform 13">
              <a:extLst>
                <a:ext uri="{FF2B5EF4-FFF2-40B4-BE49-F238E27FC236}">
                  <a16:creationId xmlns:a16="http://schemas.microsoft.com/office/drawing/2014/main" id="{B353B73E-7D3C-4184-87FD-295B6B3412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3" name="Freeform 14">
              <a:extLst>
                <a:ext uri="{FF2B5EF4-FFF2-40B4-BE49-F238E27FC236}">
                  <a16:creationId xmlns:a16="http://schemas.microsoft.com/office/drawing/2014/main" id="{2EF8F173-9834-4DD9-B995-3F8DAAAE7BF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4" name="Freeform 15">
              <a:extLst>
                <a:ext uri="{FF2B5EF4-FFF2-40B4-BE49-F238E27FC236}">
                  <a16:creationId xmlns:a16="http://schemas.microsoft.com/office/drawing/2014/main" id="{8A9567B5-6E50-4B28-8AC5-CDC159A8977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5" name="Freeform 16">
              <a:extLst>
                <a:ext uri="{FF2B5EF4-FFF2-40B4-BE49-F238E27FC236}">
                  <a16:creationId xmlns:a16="http://schemas.microsoft.com/office/drawing/2014/main" id="{F98F9214-A978-485D-814B-5FE3EC570B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6" name="Freeform 17">
              <a:extLst>
                <a:ext uri="{FF2B5EF4-FFF2-40B4-BE49-F238E27FC236}">
                  <a16:creationId xmlns:a16="http://schemas.microsoft.com/office/drawing/2014/main" id="{80A8AB3C-056D-4907-ACF6-ABD5BA9052E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7" name="Freeform 18">
              <a:extLst>
                <a:ext uri="{FF2B5EF4-FFF2-40B4-BE49-F238E27FC236}">
                  <a16:creationId xmlns:a16="http://schemas.microsoft.com/office/drawing/2014/main" id="{CF51BEC3-1414-4B86-B1E1-0051FF18199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8" name="Freeform 19">
              <a:extLst>
                <a:ext uri="{FF2B5EF4-FFF2-40B4-BE49-F238E27FC236}">
                  <a16:creationId xmlns:a16="http://schemas.microsoft.com/office/drawing/2014/main" id="{F69D94F0-358D-4931-B5CA-5A223180DE9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9" name="Freeform 20">
              <a:extLst>
                <a:ext uri="{FF2B5EF4-FFF2-40B4-BE49-F238E27FC236}">
                  <a16:creationId xmlns:a16="http://schemas.microsoft.com/office/drawing/2014/main" id="{5CFB12DB-F2CC-466C-828B-009EA7B57BF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0" name="Freeform 21">
              <a:extLst>
                <a:ext uri="{FF2B5EF4-FFF2-40B4-BE49-F238E27FC236}">
                  <a16:creationId xmlns:a16="http://schemas.microsoft.com/office/drawing/2014/main" id="{43D8F6E9-0540-4297-A310-D7C9FA65A09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1" name="Freeform 22">
              <a:extLst>
                <a:ext uri="{FF2B5EF4-FFF2-40B4-BE49-F238E27FC236}">
                  <a16:creationId xmlns:a16="http://schemas.microsoft.com/office/drawing/2014/main" id="{077E47D8-A4D7-46C2-9EF0-AF1C777C286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2" name="Freeform 23">
              <a:extLst>
                <a:ext uri="{FF2B5EF4-FFF2-40B4-BE49-F238E27FC236}">
                  <a16:creationId xmlns:a16="http://schemas.microsoft.com/office/drawing/2014/main" id="{F1D21ED2-F5A9-4411-934F-B972429F4C9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3" name="Freeform 24">
              <a:extLst>
                <a:ext uri="{FF2B5EF4-FFF2-40B4-BE49-F238E27FC236}">
                  <a16:creationId xmlns:a16="http://schemas.microsoft.com/office/drawing/2014/main" id="{E2EDE38A-AE13-4408-9B8B-EE6F62C9102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4" name="Freeform 25">
              <a:extLst>
                <a:ext uri="{FF2B5EF4-FFF2-40B4-BE49-F238E27FC236}">
                  <a16:creationId xmlns:a16="http://schemas.microsoft.com/office/drawing/2014/main" id="{3630CEB6-A7D8-45A1-AC44-147C2AF130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96" name="Group 95">
            <a:extLst>
              <a:ext uri="{FF2B5EF4-FFF2-40B4-BE49-F238E27FC236}">
                <a16:creationId xmlns:a16="http://schemas.microsoft.com/office/drawing/2014/main" id="{83118EC2-A2C7-4CDB-887C-21E0B0C437D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0108" y="1699589"/>
            <a:ext cx="2755857" cy="3470421"/>
            <a:chOff x="697883" y="1816768"/>
            <a:chExt cx="3674476" cy="3470421"/>
          </a:xfrm>
        </p:grpSpPr>
        <p:sp>
          <p:nvSpPr>
            <p:cNvPr id="97" name="Rectangle 96">
              <a:extLst>
                <a:ext uri="{FF2B5EF4-FFF2-40B4-BE49-F238E27FC236}">
                  <a16:creationId xmlns:a16="http://schemas.microsoft.com/office/drawing/2014/main" id="{E7D642C1-20ED-4515-B19F-47B6CC8341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8" name="Isosceles Triangle 22">
              <a:extLst>
                <a:ext uri="{FF2B5EF4-FFF2-40B4-BE49-F238E27FC236}">
                  <a16:creationId xmlns:a16="http://schemas.microsoft.com/office/drawing/2014/main" id="{0E5C6FE8-B8C9-4163-830B-3F8E408EA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9" name="Rectangle 98">
              <a:extLst>
                <a:ext uri="{FF2B5EF4-FFF2-40B4-BE49-F238E27FC236}">
                  <a16:creationId xmlns:a16="http://schemas.microsoft.com/office/drawing/2014/main" id="{E3A09EDA-AF27-4D31-8A57-4407E05749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Title 1"/>
          <p:cNvSpPr>
            <a:spLocks noGrp="1"/>
          </p:cNvSpPr>
          <p:nvPr>
            <p:ph type="title"/>
          </p:nvPr>
        </p:nvSpPr>
        <p:spPr>
          <a:xfrm>
            <a:off x="666473" y="2358391"/>
            <a:ext cx="2624234" cy="2453676"/>
          </a:xfrm>
        </p:spPr>
        <p:txBody>
          <a:bodyPr>
            <a:normAutofit/>
          </a:bodyPr>
          <a:lstStyle/>
          <a:p>
            <a:r>
              <a:rPr lang="en-US" sz="3100" dirty="0">
                <a:solidFill>
                  <a:srgbClr val="FFFFFF"/>
                </a:solidFill>
              </a:rPr>
              <a:t>New York State Law</a:t>
            </a:r>
          </a:p>
        </p:txBody>
      </p:sp>
      <p:pic>
        <p:nvPicPr>
          <p:cNvPr id="1026" name="Picture 2" descr="1-10 employees, income less than 1 million, employer not required to pay sick leave, use Paid Family Leave and disability benefit."/>
          <p:cNvPicPr>
            <a:picLocks noChangeAspect="1" noChangeArrowheads="1"/>
          </p:cNvPicPr>
          <p:nvPr/>
        </p:nvPicPr>
        <p:blipFill rotWithShape="1">
          <a:blip r:embed="rId2">
            <a:extLst>
              <a:ext uri="{28A0092B-C50C-407E-A947-70E740481C1C}">
                <a14:useLocalDpi xmlns:a14="http://schemas.microsoft.com/office/drawing/2010/main" val="0"/>
              </a:ext>
            </a:extLst>
          </a:blip>
          <a:srcRect l="5867" r="5228" b="-1"/>
          <a:stretch/>
        </p:blipFill>
        <p:spPr bwMode="auto">
          <a:xfrm>
            <a:off x="3598069" y="1699589"/>
            <a:ext cx="5277447" cy="3192653"/>
          </a:xfrm>
          <a:prstGeom prst="rect">
            <a:avLst/>
          </a:prstGeom>
          <a:noFill/>
          <a:ln w="9525">
            <a:solidFill>
              <a:schemeClr val="tx1">
                <a:alpha val="20000"/>
              </a:schemeClr>
            </a:solidFill>
          </a:ln>
          <a:extLst>
            <a:ext uri="{909E8E84-426E-40DD-AFC4-6F175D3DCCD1}">
              <a14:hiddenFill xmlns:a14="http://schemas.microsoft.com/office/drawing/2010/main">
                <a:solidFill>
                  <a:srgbClr val="FFFFFF"/>
                </a:solidFill>
              </a14:hiddenFill>
            </a:ext>
          </a:extLst>
        </p:spPr>
      </p:pic>
      <p:sp>
        <p:nvSpPr>
          <p:cNvPr id="3" name="Footer Placeholder 2"/>
          <p:cNvSpPr>
            <a:spLocks noGrp="1"/>
          </p:cNvSpPr>
          <p:nvPr>
            <p:ph type="ftr" sz="quarter" idx="11"/>
          </p:nvPr>
        </p:nvSpPr>
        <p:spPr/>
        <p:txBody>
          <a:bodyPr/>
          <a:lstStyle/>
          <a:p>
            <a:endParaRPr lang="en-US" dirty="0"/>
          </a:p>
          <a:p>
            <a:r>
              <a:rPr lang="en-US" dirty="0"/>
              <a:t>COVID-19</a:t>
            </a:r>
          </a:p>
          <a:p>
            <a:endParaRPr lang="en-US" dirty="0"/>
          </a:p>
        </p:txBody>
      </p:sp>
      <p:sp>
        <p:nvSpPr>
          <p:cNvPr id="4" name="Slide Number Placeholder 3"/>
          <p:cNvSpPr>
            <a:spLocks noGrp="1"/>
          </p:cNvSpPr>
          <p:nvPr>
            <p:ph type="sldNum" sz="quarter" idx="12"/>
          </p:nvPr>
        </p:nvSpPr>
        <p:spPr/>
        <p:txBody>
          <a:bodyPr/>
          <a:lstStyle/>
          <a:p>
            <a:fld id="{FD9E7D06-2E18-4492-AC2D-B04DDEB47BB3}" type="slidenum">
              <a:rPr lang="en-US" smtClean="0"/>
              <a:t>11</a:t>
            </a:fld>
            <a:endParaRPr lang="en-US"/>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968" y="376238"/>
            <a:ext cx="2554287" cy="871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8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6504" y="5760244"/>
            <a:ext cx="2060575" cy="731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561726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217BE31F-A129-45DD-8071-A63EC47D94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73" name="Group 72">
            <a:extLst>
              <a:ext uri="{FF2B5EF4-FFF2-40B4-BE49-F238E27FC236}">
                <a16:creationId xmlns:a16="http://schemas.microsoft.com/office/drawing/2014/main" id="{7CA163AC-F477-454A-9FB4-81324C004BE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3134" y="0"/>
            <a:ext cx="9438087" cy="6853238"/>
            <a:chOff x="-417513" y="0"/>
            <a:chExt cx="12584114" cy="6853238"/>
          </a:xfrm>
        </p:grpSpPr>
        <p:sp>
          <p:nvSpPr>
            <p:cNvPr id="74" name="Freeform 5">
              <a:extLst>
                <a:ext uri="{FF2B5EF4-FFF2-40B4-BE49-F238E27FC236}">
                  <a16:creationId xmlns:a16="http://schemas.microsoft.com/office/drawing/2014/main" id="{609D7097-03A6-4239-A2E0-784E82C2364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5" name="Freeform 6">
              <a:extLst>
                <a:ext uri="{FF2B5EF4-FFF2-40B4-BE49-F238E27FC236}">
                  <a16:creationId xmlns:a16="http://schemas.microsoft.com/office/drawing/2014/main" id="{813887E5-2F5F-4C9D-92F5-F80D937A8D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6" name="Freeform 7">
              <a:extLst>
                <a:ext uri="{FF2B5EF4-FFF2-40B4-BE49-F238E27FC236}">
                  <a16:creationId xmlns:a16="http://schemas.microsoft.com/office/drawing/2014/main" id="{57A4F98D-BAD2-4F7F-93D3-FD86C479A9E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7" name="Freeform 8">
              <a:extLst>
                <a:ext uri="{FF2B5EF4-FFF2-40B4-BE49-F238E27FC236}">
                  <a16:creationId xmlns:a16="http://schemas.microsoft.com/office/drawing/2014/main" id="{FBA2120E-6E1E-4A2B-9CD8-94C39AD806F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8" name="Freeform 9">
              <a:extLst>
                <a:ext uri="{FF2B5EF4-FFF2-40B4-BE49-F238E27FC236}">
                  <a16:creationId xmlns:a16="http://schemas.microsoft.com/office/drawing/2014/main" id="{264DA4AC-C3A7-46CE-96BA-018B8FCFEFD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9" name="Freeform 10">
              <a:extLst>
                <a:ext uri="{FF2B5EF4-FFF2-40B4-BE49-F238E27FC236}">
                  <a16:creationId xmlns:a16="http://schemas.microsoft.com/office/drawing/2014/main" id="{A73A5202-BD67-46B2-9FAB-C1B28AB424B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0" name="Freeform 11">
              <a:extLst>
                <a:ext uri="{FF2B5EF4-FFF2-40B4-BE49-F238E27FC236}">
                  <a16:creationId xmlns:a16="http://schemas.microsoft.com/office/drawing/2014/main" id="{01E70EE5-EE26-44BD-A18E-777A1A3D523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1" name="Freeform 12">
              <a:extLst>
                <a:ext uri="{FF2B5EF4-FFF2-40B4-BE49-F238E27FC236}">
                  <a16:creationId xmlns:a16="http://schemas.microsoft.com/office/drawing/2014/main" id="{504A980C-59CB-46F2-A571-87612CDD22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2" name="Freeform 13">
              <a:extLst>
                <a:ext uri="{FF2B5EF4-FFF2-40B4-BE49-F238E27FC236}">
                  <a16:creationId xmlns:a16="http://schemas.microsoft.com/office/drawing/2014/main" id="{B353B73E-7D3C-4184-87FD-295B6B3412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3" name="Freeform 14">
              <a:extLst>
                <a:ext uri="{FF2B5EF4-FFF2-40B4-BE49-F238E27FC236}">
                  <a16:creationId xmlns:a16="http://schemas.microsoft.com/office/drawing/2014/main" id="{2EF8F173-9834-4DD9-B995-3F8DAAAE7BF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4" name="Freeform 15">
              <a:extLst>
                <a:ext uri="{FF2B5EF4-FFF2-40B4-BE49-F238E27FC236}">
                  <a16:creationId xmlns:a16="http://schemas.microsoft.com/office/drawing/2014/main" id="{8A9567B5-6E50-4B28-8AC5-CDC159A8977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5" name="Freeform 16">
              <a:extLst>
                <a:ext uri="{FF2B5EF4-FFF2-40B4-BE49-F238E27FC236}">
                  <a16:creationId xmlns:a16="http://schemas.microsoft.com/office/drawing/2014/main" id="{F98F9214-A978-485D-814B-5FE3EC570B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6" name="Freeform 17">
              <a:extLst>
                <a:ext uri="{FF2B5EF4-FFF2-40B4-BE49-F238E27FC236}">
                  <a16:creationId xmlns:a16="http://schemas.microsoft.com/office/drawing/2014/main" id="{80A8AB3C-056D-4907-ACF6-ABD5BA9052E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7" name="Freeform 18">
              <a:extLst>
                <a:ext uri="{FF2B5EF4-FFF2-40B4-BE49-F238E27FC236}">
                  <a16:creationId xmlns:a16="http://schemas.microsoft.com/office/drawing/2014/main" id="{CF51BEC3-1414-4B86-B1E1-0051FF18199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8" name="Freeform 19">
              <a:extLst>
                <a:ext uri="{FF2B5EF4-FFF2-40B4-BE49-F238E27FC236}">
                  <a16:creationId xmlns:a16="http://schemas.microsoft.com/office/drawing/2014/main" id="{F69D94F0-358D-4931-B5CA-5A223180DE9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9" name="Freeform 20">
              <a:extLst>
                <a:ext uri="{FF2B5EF4-FFF2-40B4-BE49-F238E27FC236}">
                  <a16:creationId xmlns:a16="http://schemas.microsoft.com/office/drawing/2014/main" id="{5CFB12DB-F2CC-466C-828B-009EA7B57BF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0" name="Freeform 21">
              <a:extLst>
                <a:ext uri="{FF2B5EF4-FFF2-40B4-BE49-F238E27FC236}">
                  <a16:creationId xmlns:a16="http://schemas.microsoft.com/office/drawing/2014/main" id="{43D8F6E9-0540-4297-A310-D7C9FA65A09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1" name="Freeform 22">
              <a:extLst>
                <a:ext uri="{FF2B5EF4-FFF2-40B4-BE49-F238E27FC236}">
                  <a16:creationId xmlns:a16="http://schemas.microsoft.com/office/drawing/2014/main" id="{077E47D8-A4D7-46C2-9EF0-AF1C777C286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2" name="Freeform 23">
              <a:extLst>
                <a:ext uri="{FF2B5EF4-FFF2-40B4-BE49-F238E27FC236}">
                  <a16:creationId xmlns:a16="http://schemas.microsoft.com/office/drawing/2014/main" id="{F1D21ED2-F5A9-4411-934F-B972429F4C9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3" name="Freeform 24">
              <a:extLst>
                <a:ext uri="{FF2B5EF4-FFF2-40B4-BE49-F238E27FC236}">
                  <a16:creationId xmlns:a16="http://schemas.microsoft.com/office/drawing/2014/main" id="{E2EDE38A-AE13-4408-9B8B-EE6F62C9102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4" name="Freeform 25">
              <a:extLst>
                <a:ext uri="{FF2B5EF4-FFF2-40B4-BE49-F238E27FC236}">
                  <a16:creationId xmlns:a16="http://schemas.microsoft.com/office/drawing/2014/main" id="{3630CEB6-A7D8-45A1-AC44-147C2AF130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96" name="Group 95">
            <a:extLst>
              <a:ext uri="{FF2B5EF4-FFF2-40B4-BE49-F238E27FC236}">
                <a16:creationId xmlns:a16="http://schemas.microsoft.com/office/drawing/2014/main" id="{83118EC2-A2C7-4CDB-887C-21E0B0C437D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0108" y="1699589"/>
            <a:ext cx="2755857" cy="3470421"/>
            <a:chOff x="697883" y="1816768"/>
            <a:chExt cx="3674476" cy="3470421"/>
          </a:xfrm>
        </p:grpSpPr>
        <p:sp>
          <p:nvSpPr>
            <p:cNvPr id="97" name="Rectangle 96">
              <a:extLst>
                <a:ext uri="{FF2B5EF4-FFF2-40B4-BE49-F238E27FC236}">
                  <a16:creationId xmlns:a16="http://schemas.microsoft.com/office/drawing/2014/main" id="{E7D642C1-20ED-4515-B19F-47B6CC8341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8" name="Isosceles Triangle 22">
              <a:extLst>
                <a:ext uri="{FF2B5EF4-FFF2-40B4-BE49-F238E27FC236}">
                  <a16:creationId xmlns:a16="http://schemas.microsoft.com/office/drawing/2014/main" id="{0E5C6FE8-B8C9-4163-830B-3F8E408EA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9" name="Rectangle 98">
              <a:extLst>
                <a:ext uri="{FF2B5EF4-FFF2-40B4-BE49-F238E27FC236}">
                  <a16:creationId xmlns:a16="http://schemas.microsoft.com/office/drawing/2014/main" id="{E3A09EDA-AF27-4D31-8A57-4407E05749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Title 1"/>
          <p:cNvSpPr>
            <a:spLocks noGrp="1"/>
          </p:cNvSpPr>
          <p:nvPr>
            <p:ph type="title"/>
          </p:nvPr>
        </p:nvSpPr>
        <p:spPr>
          <a:xfrm>
            <a:off x="666473" y="2358391"/>
            <a:ext cx="2624234" cy="2453676"/>
          </a:xfrm>
        </p:spPr>
        <p:txBody>
          <a:bodyPr>
            <a:normAutofit/>
          </a:bodyPr>
          <a:lstStyle/>
          <a:p>
            <a:r>
              <a:rPr lang="en-US" sz="3100" dirty="0">
                <a:solidFill>
                  <a:srgbClr val="FFFFFF"/>
                </a:solidFill>
              </a:rPr>
              <a:t>New York State Law </a:t>
            </a:r>
          </a:p>
        </p:txBody>
      </p:sp>
      <p:pic>
        <p:nvPicPr>
          <p:cNvPr id="2050" name="Picture 2" descr="1-10 employees, income more than 1 million, employer required to pay 5 days sick leave"/>
          <p:cNvPicPr>
            <a:picLocks noChangeAspect="1" noChangeArrowheads="1"/>
          </p:cNvPicPr>
          <p:nvPr/>
        </p:nvPicPr>
        <p:blipFill rotWithShape="1">
          <a:blip r:embed="rId2">
            <a:extLst>
              <a:ext uri="{28A0092B-C50C-407E-A947-70E740481C1C}">
                <a14:useLocalDpi xmlns:a14="http://schemas.microsoft.com/office/drawing/2010/main" val="0"/>
              </a:ext>
            </a:extLst>
          </a:blip>
          <a:srcRect l="5541" r="5554" b="-1"/>
          <a:stretch/>
        </p:blipFill>
        <p:spPr bwMode="auto">
          <a:xfrm>
            <a:off x="3665312" y="1699590"/>
            <a:ext cx="5250088" cy="3198018"/>
          </a:xfrm>
          <a:prstGeom prst="rect">
            <a:avLst/>
          </a:prstGeom>
          <a:noFill/>
          <a:ln w="9525">
            <a:solidFill>
              <a:schemeClr val="tx1">
                <a:alpha val="20000"/>
              </a:schemeClr>
            </a:solidFill>
          </a:ln>
          <a:extLst>
            <a:ext uri="{909E8E84-426E-40DD-AFC4-6F175D3DCCD1}">
              <a14:hiddenFill xmlns:a14="http://schemas.microsoft.com/office/drawing/2010/main">
                <a:solidFill>
                  <a:srgbClr val="FFFFFF"/>
                </a:solidFill>
              </a14:hiddenFill>
            </a:ext>
          </a:extLst>
        </p:spPr>
      </p:pic>
      <p:sp>
        <p:nvSpPr>
          <p:cNvPr id="3" name="Footer Placeholder 2"/>
          <p:cNvSpPr>
            <a:spLocks noGrp="1"/>
          </p:cNvSpPr>
          <p:nvPr>
            <p:ph type="ftr" sz="quarter" idx="11"/>
          </p:nvPr>
        </p:nvSpPr>
        <p:spPr/>
        <p:txBody>
          <a:bodyPr/>
          <a:lstStyle/>
          <a:p>
            <a:r>
              <a:rPr lang="en-US" dirty="0"/>
              <a:t>COVID-19</a:t>
            </a:r>
          </a:p>
        </p:txBody>
      </p:sp>
      <p:sp>
        <p:nvSpPr>
          <p:cNvPr id="4" name="Slide Number Placeholder 3"/>
          <p:cNvSpPr>
            <a:spLocks noGrp="1"/>
          </p:cNvSpPr>
          <p:nvPr>
            <p:ph type="sldNum" sz="quarter" idx="12"/>
          </p:nvPr>
        </p:nvSpPr>
        <p:spPr/>
        <p:txBody>
          <a:bodyPr/>
          <a:lstStyle/>
          <a:p>
            <a:fld id="{FD9E7D06-2E18-4492-AC2D-B04DDEB47BB3}" type="slidenum">
              <a:rPr lang="en-US" smtClean="0"/>
              <a:t>12</a:t>
            </a:fld>
            <a:endParaRPr lang="en-US"/>
          </a:p>
        </p:txBody>
      </p:sp>
      <p:pic>
        <p:nvPicPr>
          <p:cNvPr id="17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4913" y="287337"/>
            <a:ext cx="2554287" cy="871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6504" y="5815012"/>
            <a:ext cx="2060575" cy="731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994755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217BE31F-A129-45DD-8071-A63EC47D94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73" name="Group 72">
            <a:extLst>
              <a:ext uri="{FF2B5EF4-FFF2-40B4-BE49-F238E27FC236}">
                <a16:creationId xmlns:a16="http://schemas.microsoft.com/office/drawing/2014/main" id="{7CA163AC-F477-454A-9FB4-81324C004BE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3134" y="0"/>
            <a:ext cx="9438087" cy="6853238"/>
            <a:chOff x="-417513" y="0"/>
            <a:chExt cx="12584114" cy="6853238"/>
          </a:xfrm>
        </p:grpSpPr>
        <p:sp>
          <p:nvSpPr>
            <p:cNvPr id="74" name="Freeform 5">
              <a:extLst>
                <a:ext uri="{FF2B5EF4-FFF2-40B4-BE49-F238E27FC236}">
                  <a16:creationId xmlns:a16="http://schemas.microsoft.com/office/drawing/2014/main" id="{609D7097-03A6-4239-A2E0-784E82C2364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5" name="Freeform 6">
              <a:extLst>
                <a:ext uri="{FF2B5EF4-FFF2-40B4-BE49-F238E27FC236}">
                  <a16:creationId xmlns:a16="http://schemas.microsoft.com/office/drawing/2014/main" id="{813887E5-2F5F-4C9D-92F5-F80D937A8D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6" name="Freeform 7">
              <a:extLst>
                <a:ext uri="{FF2B5EF4-FFF2-40B4-BE49-F238E27FC236}">
                  <a16:creationId xmlns:a16="http://schemas.microsoft.com/office/drawing/2014/main" id="{57A4F98D-BAD2-4F7F-93D3-FD86C479A9E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7" name="Freeform 8">
              <a:extLst>
                <a:ext uri="{FF2B5EF4-FFF2-40B4-BE49-F238E27FC236}">
                  <a16:creationId xmlns:a16="http://schemas.microsoft.com/office/drawing/2014/main" id="{FBA2120E-6E1E-4A2B-9CD8-94C39AD806F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8" name="Freeform 9">
              <a:extLst>
                <a:ext uri="{FF2B5EF4-FFF2-40B4-BE49-F238E27FC236}">
                  <a16:creationId xmlns:a16="http://schemas.microsoft.com/office/drawing/2014/main" id="{264DA4AC-C3A7-46CE-96BA-018B8FCFEFD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9" name="Freeform 10">
              <a:extLst>
                <a:ext uri="{FF2B5EF4-FFF2-40B4-BE49-F238E27FC236}">
                  <a16:creationId xmlns:a16="http://schemas.microsoft.com/office/drawing/2014/main" id="{A73A5202-BD67-46B2-9FAB-C1B28AB424B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0" name="Freeform 11">
              <a:extLst>
                <a:ext uri="{FF2B5EF4-FFF2-40B4-BE49-F238E27FC236}">
                  <a16:creationId xmlns:a16="http://schemas.microsoft.com/office/drawing/2014/main" id="{01E70EE5-EE26-44BD-A18E-777A1A3D523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1" name="Freeform 12">
              <a:extLst>
                <a:ext uri="{FF2B5EF4-FFF2-40B4-BE49-F238E27FC236}">
                  <a16:creationId xmlns:a16="http://schemas.microsoft.com/office/drawing/2014/main" id="{504A980C-59CB-46F2-A571-87612CDD22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2" name="Freeform 13">
              <a:extLst>
                <a:ext uri="{FF2B5EF4-FFF2-40B4-BE49-F238E27FC236}">
                  <a16:creationId xmlns:a16="http://schemas.microsoft.com/office/drawing/2014/main" id="{B353B73E-7D3C-4184-87FD-295B6B3412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3" name="Freeform 14">
              <a:extLst>
                <a:ext uri="{FF2B5EF4-FFF2-40B4-BE49-F238E27FC236}">
                  <a16:creationId xmlns:a16="http://schemas.microsoft.com/office/drawing/2014/main" id="{2EF8F173-9834-4DD9-B995-3F8DAAAE7BF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4" name="Freeform 15">
              <a:extLst>
                <a:ext uri="{FF2B5EF4-FFF2-40B4-BE49-F238E27FC236}">
                  <a16:creationId xmlns:a16="http://schemas.microsoft.com/office/drawing/2014/main" id="{8A9567B5-6E50-4B28-8AC5-CDC159A8977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5" name="Freeform 16">
              <a:extLst>
                <a:ext uri="{FF2B5EF4-FFF2-40B4-BE49-F238E27FC236}">
                  <a16:creationId xmlns:a16="http://schemas.microsoft.com/office/drawing/2014/main" id="{F98F9214-A978-485D-814B-5FE3EC570B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6" name="Freeform 17">
              <a:extLst>
                <a:ext uri="{FF2B5EF4-FFF2-40B4-BE49-F238E27FC236}">
                  <a16:creationId xmlns:a16="http://schemas.microsoft.com/office/drawing/2014/main" id="{80A8AB3C-056D-4907-ACF6-ABD5BA9052E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7" name="Freeform 18">
              <a:extLst>
                <a:ext uri="{FF2B5EF4-FFF2-40B4-BE49-F238E27FC236}">
                  <a16:creationId xmlns:a16="http://schemas.microsoft.com/office/drawing/2014/main" id="{CF51BEC3-1414-4B86-B1E1-0051FF18199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8" name="Freeform 19">
              <a:extLst>
                <a:ext uri="{FF2B5EF4-FFF2-40B4-BE49-F238E27FC236}">
                  <a16:creationId xmlns:a16="http://schemas.microsoft.com/office/drawing/2014/main" id="{F69D94F0-358D-4931-B5CA-5A223180DE9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9" name="Freeform 20">
              <a:extLst>
                <a:ext uri="{FF2B5EF4-FFF2-40B4-BE49-F238E27FC236}">
                  <a16:creationId xmlns:a16="http://schemas.microsoft.com/office/drawing/2014/main" id="{5CFB12DB-F2CC-466C-828B-009EA7B57BF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0" name="Freeform 21">
              <a:extLst>
                <a:ext uri="{FF2B5EF4-FFF2-40B4-BE49-F238E27FC236}">
                  <a16:creationId xmlns:a16="http://schemas.microsoft.com/office/drawing/2014/main" id="{43D8F6E9-0540-4297-A310-D7C9FA65A09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1" name="Freeform 22">
              <a:extLst>
                <a:ext uri="{FF2B5EF4-FFF2-40B4-BE49-F238E27FC236}">
                  <a16:creationId xmlns:a16="http://schemas.microsoft.com/office/drawing/2014/main" id="{077E47D8-A4D7-46C2-9EF0-AF1C777C286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2" name="Freeform 23">
              <a:extLst>
                <a:ext uri="{FF2B5EF4-FFF2-40B4-BE49-F238E27FC236}">
                  <a16:creationId xmlns:a16="http://schemas.microsoft.com/office/drawing/2014/main" id="{F1D21ED2-F5A9-4411-934F-B972429F4C9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3" name="Freeform 24">
              <a:extLst>
                <a:ext uri="{FF2B5EF4-FFF2-40B4-BE49-F238E27FC236}">
                  <a16:creationId xmlns:a16="http://schemas.microsoft.com/office/drawing/2014/main" id="{E2EDE38A-AE13-4408-9B8B-EE6F62C9102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4" name="Freeform 25">
              <a:extLst>
                <a:ext uri="{FF2B5EF4-FFF2-40B4-BE49-F238E27FC236}">
                  <a16:creationId xmlns:a16="http://schemas.microsoft.com/office/drawing/2014/main" id="{3630CEB6-A7D8-45A1-AC44-147C2AF130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96" name="Group 95">
            <a:extLst>
              <a:ext uri="{FF2B5EF4-FFF2-40B4-BE49-F238E27FC236}">
                <a16:creationId xmlns:a16="http://schemas.microsoft.com/office/drawing/2014/main" id="{83118EC2-A2C7-4CDB-887C-21E0B0C437D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0108" y="1699589"/>
            <a:ext cx="2755857" cy="3470421"/>
            <a:chOff x="697883" y="1816768"/>
            <a:chExt cx="3674476" cy="3470421"/>
          </a:xfrm>
        </p:grpSpPr>
        <p:sp>
          <p:nvSpPr>
            <p:cNvPr id="97" name="Rectangle 96">
              <a:extLst>
                <a:ext uri="{FF2B5EF4-FFF2-40B4-BE49-F238E27FC236}">
                  <a16:creationId xmlns:a16="http://schemas.microsoft.com/office/drawing/2014/main" id="{E7D642C1-20ED-4515-B19F-47B6CC8341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8" name="Isosceles Triangle 22">
              <a:extLst>
                <a:ext uri="{FF2B5EF4-FFF2-40B4-BE49-F238E27FC236}">
                  <a16:creationId xmlns:a16="http://schemas.microsoft.com/office/drawing/2014/main" id="{0E5C6FE8-B8C9-4163-830B-3F8E408EA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9" name="Rectangle 98">
              <a:extLst>
                <a:ext uri="{FF2B5EF4-FFF2-40B4-BE49-F238E27FC236}">
                  <a16:creationId xmlns:a16="http://schemas.microsoft.com/office/drawing/2014/main" id="{E3A09EDA-AF27-4D31-8A57-4407E05749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Title 1"/>
          <p:cNvSpPr>
            <a:spLocks noGrp="1"/>
          </p:cNvSpPr>
          <p:nvPr>
            <p:ph type="title"/>
          </p:nvPr>
        </p:nvSpPr>
        <p:spPr>
          <a:xfrm>
            <a:off x="666473" y="2358391"/>
            <a:ext cx="2624234" cy="2453676"/>
          </a:xfrm>
        </p:spPr>
        <p:txBody>
          <a:bodyPr>
            <a:normAutofit/>
          </a:bodyPr>
          <a:lstStyle/>
          <a:p>
            <a:r>
              <a:rPr lang="en-US" sz="3100" dirty="0">
                <a:solidFill>
                  <a:srgbClr val="FFFFFF"/>
                </a:solidFill>
              </a:rPr>
              <a:t>New York State Law </a:t>
            </a:r>
          </a:p>
        </p:txBody>
      </p:sp>
      <p:pic>
        <p:nvPicPr>
          <p:cNvPr id="3074" name="Picture 2" descr="Empployer with 11 - 99 employees must pay at least 5 days sick leave."/>
          <p:cNvPicPr>
            <a:picLocks noChangeAspect="1" noChangeArrowheads="1"/>
          </p:cNvPicPr>
          <p:nvPr/>
        </p:nvPicPr>
        <p:blipFill rotWithShape="1">
          <a:blip r:embed="rId2">
            <a:extLst>
              <a:ext uri="{28A0092B-C50C-407E-A947-70E740481C1C}">
                <a14:useLocalDpi xmlns:a14="http://schemas.microsoft.com/office/drawing/2010/main" val="0"/>
              </a:ext>
            </a:extLst>
          </a:blip>
          <a:srcRect l="5631" r="5464" b="-1"/>
          <a:stretch/>
        </p:blipFill>
        <p:spPr bwMode="auto">
          <a:xfrm>
            <a:off x="3598070" y="1699589"/>
            <a:ext cx="5232696" cy="3200400"/>
          </a:xfrm>
          <a:prstGeom prst="rect">
            <a:avLst/>
          </a:prstGeom>
          <a:noFill/>
          <a:ln w="9525">
            <a:solidFill>
              <a:schemeClr val="tx1">
                <a:alpha val="20000"/>
              </a:schemeClr>
            </a:solidFill>
          </a:ln>
          <a:extLst>
            <a:ext uri="{909E8E84-426E-40DD-AFC4-6F175D3DCCD1}">
              <a14:hiddenFill xmlns:a14="http://schemas.microsoft.com/office/drawing/2010/main">
                <a:solidFill>
                  <a:srgbClr val="FFFFFF"/>
                </a:solidFill>
              </a14:hiddenFill>
            </a:ext>
          </a:extLst>
        </p:spPr>
      </p:pic>
      <p:sp>
        <p:nvSpPr>
          <p:cNvPr id="3" name="Footer Placeholder 2"/>
          <p:cNvSpPr>
            <a:spLocks noGrp="1"/>
          </p:cNvSpPr>
          <p:nvPr>
            <p:ph type="ftr" sz="quarter" idx="11"/>
          </p:nvPr>
        </p:nvSpPr>
        <p:spPr/>
        <p:txBody>
          <a:bodyPr/>
          <a:lstStyle/>
          <a:p>
            <a:r>
              <a:rPr lang="en-US" dirty="0"/>
              <a:t>COVID-19</a:t>
            </a:r>
          </a:p>
          <a:p>
            <a:endParaRPr lang="en-US" dirty="0"/>
          </a:p>
        </p:txBody>
      </p:sp>
      <p:sp>
        <p:nvSpPr>
          <p:cNvPr id="4" name="Slide Number Placeholder 3"/>
          <p:cNvSpPr>
            <a:spLocks noGrp="1"/>
          </p:cNvSpPr>
          <p:nvPr>
            <p:ph type="sldNum" sz="quarter" idx="12"/>
          </p:nvPr>
        </p:nvSpPr>
        <p:spPr/>
        <p:txBody>
          <a:bodyPr/>
          <a:lstStyle/>
          <a:p>
            <a:fld id="{FD9E7D06-2E18-4492-AC2D-B04DDEB47BB3}" type="slidenum">
              <a:rPr lang="en-US" smtClean="0"/>
              <a:t>13</a:t>
            </a:fld>
            <a:endParaRPr lang="en-US"/>
          </a:p>
        </p:txBody>
      </p:sp>
      <p:pic>
        <p:nvPicPr>
          <p:cNvPr id="184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762" y="400844"/>
            <a:ext cx="2554287" cy="871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43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4752" y="5760244"/>
            <a:ext cx="2060575" cy="731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460030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217BE31F-A129-45DD-8071-A63EC47D94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73" name="Group 72">
            <a:extLst>
              <a:ext uri="{FF2B5EF4-FFF2-40B4-BE49-F238E27FC236}">
                <a16:creationId xmlns:a16="http://schemas.microsoft.com/office/drawing/2014/main" id="{7CA163AC-F477-454A-9FB4-81324C004BE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3134" y="0"/>
            <a:ext cx="9438087" cy="6853238"/>
            <a:chOff x="-417513" y="0"/>
            <a:chExt cx="12584114" cy="6853238"/>
          </a:xfrm>
        </p:grpSpPr>
        <p:sp>
          <p:nvSpPr>
            <p:cNvPr id="74" name="Freeform 5">
              <a:extLst>
                <a:ext uri="{FF2B5EF4-FFF2-40B4-BE49-F238E27FC236}">
                  <a16:creationId xmlns:a16="http://schemas.microsoft.com/office/drawing/2014/main" id="{609D7097-03A6-4239-A2E0-784E82C2364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5" name="Freeform 6">
              <a:extLst>
                <a:ext uri="{FF2B5EF4-FFF2-40B4-BE49-F238E27FC236}">
                  <a16:creationId xmlns:a16="http://schemas.microsoft.com/office/drawing/2014/main" id="{813887E5-2F5F-4C9D-92F5-F80D937A8D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6" name="Freeform 7">
              <a:extLst>
                <a:ext uri="{FF2B5EF4-FFF2-40B4-BE49-F238E27FC236}">
                  <a16:creationId xmlns:a16="http://schemas.microsoft.com/office/drawing/2014/main" id="{57A4F98D-BAD2-4F7F-93D3-FD86C479A9E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7" name="Freeform 8">
              <a:extLst>
                <a:ext uri="{FF2B5EF4-FFF2-40B4-BE49-F238E27FC236}">
                  <a16:creationId xmlns:a16="http://schemas.microsoft.com/office/drawing/2014/main" id="{FBA2120E-6E1E-4A2B-9CD8-94C39AD806F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8" name="Freeform 9">
              <a:extLst>
                <a:ext uri="{FF2B5EF4-FFF2-40B4-BE49-F238E27FC236}">
                  <a16:creationId xmlns:a16="http://schemas.microsoft.com/office/drawing/2014/main" id="{264DA4AC-C3A7-46CE-96BA-018B8FCFEFD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9" name="Freeform 10">
              <a:extLst>
                <a:ext uri="{FF2B5EF4-FFF2-40B4-BE49-F238E27FC236}">
                  <a16:creationId xmlns:a16="http://schemas.microsoft.com/office/drawing/2014/main" id="{A73A5202-BD67-46B2-9FAB-C1B28AB424B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0" name="Freeform 11">
              <a:extLst>
                <a:ext uri="{FF2B5EF4-FFF2-40B4-BE49-F238E27FC236}">
                  <a16:creationId xmlns:a16="http://schemas.microsoft.com/office/drawing/2014/main" id="{01E70EE5-EE26-44BD-A18E-777A1A3D523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1" name="Freeform 12">
              <a:extLst>
                <a:ext uri="{FF2B5EF4-FFF2-40B4-BE49-F238E27FC236}">
                  <a16:creationId xmlns:a16="http://schemas.microsoft.com/office/drawing/2014/main" id="{504A980C-59CB-46F2-A571-87612CDD22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2" name="Freeform 13">
              <a:extLst>
                <a:ext uri="{FF2B5EF4-FFF2-40B4-BE49-F238E27FC236}">
                  <a16:creationId xmlns:a16="http://schemas.microsoft.com/office/drawing/2014/main" id="{B353B73E-7D3C-4184-87FD-295B6B3412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3" name="Freeform 14">
              <a:extLst>
                <a:ext uri="{FF2B5EF4-FFF2-40B4-BE49-F238E27FC236}">
                  <a16:creationId xmlns:a16="http://schemas.microsoft.com/office/drawing/2014/main" id="{2EF8F173-9834-4DD9-B995-3F8DAAAE7BF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4" name="Freeform 15">
              <a:extLst>
                <a:ext uri="{FF2B5EF4-FFF2-40B4-BE49-F238E27FC236}">
                  <a16:creationId xmlns:a16="http://schemas.microsoft.com/office/drawing/2014/main" id="{8A9567B5-6E50-4B28-8AC5-CDC159A8977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5" name="Freeform 16">
              <a:extLst>
                <a:ext uri="{FF2B5EF4-FFF2-40B4-BE49-F238E27FC236}">
                  <a16:creationId xmlns:a16="http://schemas.microsoft.com/office/drawing/2014/main" id="{F98F9214-A978-485D-814B-5FE3EC570B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6" name="Freeform 17">
              <a:extLst>
                <a:ext uri="{FF2B5EF4-FFF2-40B4-BE49-F238E27FC236}">
                  <a16:creationId xmlns:a16="http://schemas.microsoft.com/office/drawing/2014/main" id="{80A8AB3C-056D-4907-ACF6-ABD5BA9052E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7" name="Freeform 18">
              <a:extLst>
                <a:ext uri="{FF2B5EF4-FFF2-40B4-BE49-F238E27FC236}">
                  <a16:creationId xmlns:a16="http://schemas.microsoft.com/office/drawing/2014/main" id="{CF51BEC3-1414-4B86-B1E1-0051FF18199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8" name="Freeform 19">
              <a:extLst>
                <a:ext uri="{FF2B5EF4-FFF2-40B4-BE49-F238E27FC236}">
                  <a16:creationId xmlns:a16="http://schemas.microsoft.com/office/drawing/2014/main" id="{F69D94F0-358D-4931-B5CA-5A223180DE9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9" name="Freeform 20">
              <a:extLst>
                <a:ext uri="{FF2B5EF4-FFF2-40B4-BE49-F238E27FC236}">
                  <a16:creationId xmlns:a16="http://schemas.microsoft.com/office/drawing/2014/main" id="{5CFB12DB-F2CC-466C-828B-009EA7B57BF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0" name="Freeform 21">
              <a:extLst>
                <a:ext uri="{FF2B5EF4-FFF2-40B4-BE49-F238E27FC236}">
                  <a16:creationId xmlns:a16="http://schemas.microsoft.com/office/drawing/2014/main" id="{43D8F6E9-0540-4297-A310-D7C9FA65A09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1" name="Freeform 22">
              <a:extLst>
                <a:ext uri="{FF2B5EF4-FFF2-40B4-BE49-F238E27FC236}">
                  <a16:creationId xmlns:a16="http://schemas.microsoft.com/office/drawing/2014/main" id="{077E47D8-A4D7-46C2-9EF0-AF1C777C286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2" name="Freeform 23">
              <a:extLst>
                <a:ext uri="{FF2B5EF4-FFF2-40B4-BE49-F238E27FC236}">
                  <a16:creationId xmlns:a16="http://schemas.microsoft.com/office/drawing/2014/main" id="{F1D21ED2-F5A9-4411-934F-B972429F4C9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3" name="Freeform 24">
              <a:extLst>
                <a:ext uri="{FF2B5EF4-FFF2-40B4-BE49-F238E27FC236}">
                  <a16:creationId xmlns:a16="http://schemas.microsoft.com/office/drawing/2014/main" id="{E2EDE38A-AE13-4408-9B8B-EE6F62C9102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4" name="Freeform 25">
              <a:extLst>
                <a:ext uri="{FF2B5EF4-FFF2-40B4-BE49-F238E27FC236}">
                  <a16:creationId xmlns:a16="http://schemas.microsoft.com/office/drawing/2014/main" id="{3630CEB6-A7D8-45A1-AC44-147C2AF130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96" name="Group 95">
            <a:extLst>
              <a:ext uri="{FF2B5EF4-FFF2-40B4-BE49-F238E27FC236}">
                <a16:creationId xmlns:a16="http://schemas.microsoft.com/office/drawing/2014/main" id="{83118EC2-A2C7-4CDB-887C-21E0B0C437D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0108" y="1699589"/>
            <a:ext cx="2755857" cy="3470421"/>
            <a:chOff x="697883" y="1816768"/>
            <a:chExt cx="3674476" cy="3470421"/>
          </a:xfrm>
        </p:grpSpPr>
        <p:sp>
          <p:nvSpPr>
            <p:cNvPr id="97" name="Rectangle 96">
              <a:extLst>
                <a:ext uri="{FF2B5EF4-FFF2-40B4-BE49-F238E27FC236}">
                  <a16:creationId xmlns:a16="http://schemas.microsoft.com/office/drawing/2014/main" id="{E7D642C1-20ED-4515-B19F-47B6CC8341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8" name="Isosceles Triangle 22">
              <a:extLst>
                <a:ext uri="{FF2B5EF4-FFF2-40B4-BE49-F238E27FC236}">
                  <a16:creationId xmlns:a16="http://schemas.microsoft.com/office/drawing/2014/main" id="{0E5C6FE8-B8C9-4163-830B-3F8E408EA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9" name="Rectangle 98">
              <a:extLst>
                <a:ext uri="{FF2B5EF4-FFF2-40B4-BE49-F238E27FC236}">
                  <a16:creationId xmlns:a16="http://schemas.microsoft.com/office/drawing/2014/main" id="{E3A09EDA-AF27-4D31-8A57-4407E05749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Title 1"/>
          <p:cNvSpPr>
            <a:spLocks noGrp="1"/>
          </p:cNvSpPr>
          <p:nvPr>
            <p:ph type="title"/>
          </p:nvPr>
        </p:nvSpPr>
        <p:spPr>
          <a:xfrm>
            <a:off x="666473" y="2358391"/>
            <a:ext cx="2624234" cy="2453676"/>
          </a:xfrm>
        </p:spPr>
        <p:txBody>
          <a:bodyPr>
            <a:normAutofit/>
          </a:bodyPr>
          <a:lstStyle/>
          <a:p>
            <a:r>
              <a:rPr lang="en-US" sz="3100" dirty="0">
                <a:solidFill>
                  <a:srgbClr val="FFFFFF"/>
                </a:solidFill>
              </a:rPr>
              <a:t>New York State Law </a:t>
            </a:r>
          </a:p>
        </p:txBody>
      </p:sp>
      <p:sp>
        <p:nvSpPr>
          <p:cNvPr id="3" name="Footer Placeholder 2"/>
          <p:cNvSpPr>
            <a:spLocks noGrp="1"/>
          </p:cNvSpPr>
          <p:nvPr>
            <p:ph type="ftr" sz="quarter" idx="11"/>
          </p:nvPr>
        </p:nvSpPr>
        <p:spPr/>
        <p:txBody>
          <a:bodyPr/>
          <a:lstStyle/>
          <a:p>
            <a:r>
              <a:rPr lang="en-US" dirty="0"/>
              <a:t>COVID-19</a:t>
            </a:r>
          </a:p>
          <a:p>
            <a:endParaRPr lang="en-US" dirty="0"/>
          </a:p>
        </p:txBody>
      </p:sp>
      <p:sp>
        <p:nvSpPr>
          <p:cNvPr id="4" name="Slide Number Placeholder 3"/>
          <p:cNvSpPr>
            <a:spLocks noGrp="1"/>
          </p:cNvSpPr>
          <p:nvPr>
            <p:ph type="sldNum" sz="quarter" idx="12"/>
          </p:nvPr>
        </p:nvSpPr>
        <p:spPr/>
        <p:txBody>
          <a:bodyPr/>
          <a:lstStyle/>
          <a:p>
            <a:fld id="{FD9E7D06-2E18-4492-AC2D-B04DDEB47BB3}" type="slidenum">
              <a:rPr lang="en-US" smtClean="0"/>
              <a:t>14</a:t>
            </a:fld>
            <a:endParaRPr lang="en-US"/>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8070" y="1699589"/>
            <a:ext cx="5317330" cy="31980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45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5387" y="500856"/>
            <a:ext cx="2554287" cy="871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45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9793" y="5760244"/>
            <a:ext cx="2060575" cy="731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717841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5911E3A-C35B-4EF7-A355-B84E9A14A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3" name="Group 12">
            <a:extLst>
              <a:ext uri="{FF2B5EF4-FFF2-40B4-BE49-F238E27FC236}">
                <a16:creationId xmlns:a16="http://schemas.microsoft.com/office/drawing/2014/main" id="{E21ADB3D-AD65-44B4-847D-5E90E90A5D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3134" y="0"/>
            <a:ext cx="9438087" cy="6853238"/>
            <a:chOff x="-417513" y="0"/>
            <a:chExt cx="12584114" cy="6853238"/>
          </a:xfrm>
        </p:grpSpPr>
        <p:sp>
          <p:nvSpPr>
            <p:cNvPr id="14" name="Freeform 5">
              <a:extLst>
                <a:ext uri="{FF2B5EF4-FFF2-40B4-BE49-F238E27FC236}">
                  <a16:creationId xmlns:a16="http://schemas.microsoft.com/office/drawing/2014/main" id="{CF580C70-814C-4845-B645-919BFFBD16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5" name="Freeform 6">
              <a:extLst>
                <a:ext uri="{FF2B5EF4-FFF2-40B4-BE49-F238E27FC236}">
                  <a16:creationId xmlns:a16="http://schemas.microsoft.com/office/drawing/2014/main" id="{34D7BF57-4CAA-45B2-9EF0-0AA1FCF70B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 name="Freeform 7">
              <a:extLst>
                <a:ext uri="{FF2B5EF4-FFF2-40B4-BE49-F238E27FC236}">
                  <a16:creationId xmlns:a16="http://schemas.microsoft.com/office/drawing/2014/main" id="{7886F306-C03A-40C6-8FD5-DCE3D4595D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 name="Freeform 8">
              <a:extLst>
                <a:ext uri="{FF2B5EF4-FFF2-40B4-BE49-F238E27FC236}">
                  <a16:creationId xmlns:a16="http://schemas.microsoft.com/office/drawing/2014/main" id="{2FDC9A36-C7C3-47D7-A64E-ED25C47EC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 name="Freeform 9">
              <a:extLst>
                <a:ext uri="{FF2B5EF4-FFF2-40B4-BE49-F238E27FC236}">
                  <a16:creationId xmlns:a16="http://schemas.microsoft.com/office/drawing/2014/main" id="{BB19BC37-158A-43DC-9A9E-E45CC71954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9" name="Freeform 10">
              <a:extLst>
                <a:ext uri="{FF2B5EF4-FFF2-40B4-BE49-F238E27FC236}">
                  <a16:creationId xmlns:a16="http://schemas.microsoft.com/office/drawing/2014/main" id="{077654CC-108F-48D5-B5E9-437F164F52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0" name="Freeform 11">
              <a:extLst>
                <a:ext uri="{FF2B5EF4-FFF2-40B4-BE49-F238E27FC236}">
                  <a16:creationId xmlns:a16="http://schemas.microsoft.com/office/drawing/2014/main" id="{A3CF3A63-1C1E-4E85-A78A-FDC16431E3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2">
              <a:extLst>
                <a:ext uri="{FF2B5EF4-FFF2-40B4-BE49-F238E27FC236}">
                  <a16:creationId xmlns:a16="http://schemas.microsoft.com/office/drawing/2014/main" id="{8740FC9A-72DD-4D9B-BA25-1CCED13524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3">
              <a:extLst>
                <a:ext uri="{FF2B5EF4-FFF2-40B4-BE49-F238E27FC236}">
                  <a16:creationId xmlns:a16="http://schemas.microsoft.com/office/drawing/2014/main" id="{7FBF5743-F2AE-4D0D-BCD1-01F7686D01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4">
              <a:extLst>
                <a:ext uri="{FF2B5EF4-FFF2-40B4-BE49-F238E27FC236}">
                  <a16:creationId xmlns:a16="http://schemas.microsoft.com/office/drawing/2014/main" id="{CED32316-D4F7-4795-BBE0-DEBB60E27C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5">
              <a:extLst>
                <a:ext uri="{FF2B5EF4-FFF2-40B4-BE49-F238E27FC236}">
                  <a16:creationId xmlns:a16="http://schemas.microsoft.com/office/drawing/2014/main" id="{583B23C9-B9B7-4E93-9538-CBE316F83F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6">
              <a:extLst>
                <a:ext uri="{FF2B5EF4-FFF2-40B4-BE49-F238E27FC236}">
                  <a16:creationId xmlns:a16="http://schemas.microsoft.com/office/drawing/2014/main" id="{5B144260-9F2C-4ADB-A37C-1CFB4B428B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17">
              <a:extLst>
                <a:ext uri="{FF2B5EF4-FFF2-40B4-BE49-F238E27FC236}">
                  <a16:creationId xmlns:a16="http://schemas.microsoft.com/office/drawing/2014/main" id="{53FF918D-79D3-4F55-A68C-0DD5880DAB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7" name="Freeform 18">
              <a:extLst>
                <a:ext uri="{FF2B5EF4-FFF2-40B4-BE49-F238E27FC236}">
                  <a16:creationId xmlns:a16="http://schemas.microsoft.com/office/drawing/2014/main" id="{B9FC1440-933F-44FE-8D77-4827DD0F99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8" name="Freeform 19">
              <a:extLst>
                <a:ext uri="{FF2B5EF4-FFF2-40B4-BE49-F238E27FC236}">
                  <a16:creationId xmlns:a16="http://schemas.microsoft.com/office/drawing/2014/main" id="{0F67F308-A67C-4D2E-B081-59BB31D8EC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0">
              <a:extLst>
                <a:ext uri="{FF2B5EF4-FFF2-40B4-BE49-F238E27FC236}">
                  <a16:creationId xmlns:a16="http://schemas.microsoft.com/office/drawing/2014/main" id="{80112F01-90EB-4AEC-A39C-5C6875FFB9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30" name="Freeform 21">
              <a:extLst>
                <a:ext uri="{FF2B5EF4-FFF2-40B4-BE49-F238E27FC236}">
                  <a16:creationId xmlns:a16="http://schemas.microsoft.com/office/drawing/2014/main" id="{893F6B05-90EB-4C75-A0F0-C7247553BD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31" name="Freeform 22">
              <a:extLst>
                <a:ext uri="{FF2B5EF4-FFF2-40B4-BE49-F238E27FC236}">
                  <a16:creationId xmlns:a16="http://schemas.microsoft.com/office/drawing/2014/main" id="{227B563B-E0C0-4D81-966D-B5E2DBAAE8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2" name="Freeform 23">
              <a:extLst>
                <a:ext uri="{FF2B5EF4-FFF2-40B4-BE49-F238E27FC236}">
                  <a16:creationId xmlns:a16="http://schemas.microsoft.com/office/drawing/2014/main" id="{130DF93D-D1FF-477A-BDCE-C8B01C3B47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3" name="Freeform 24">
              <a:extLst>
                <a:ext uri="{FF2B5EF4-FFF2-40B4-BE49-F238E27FC236}">
                  <a16:creationId xmlns:a16="http://schemas.microsoft.com/office/drawing/2014/main" id="{44ED67A1-C6FE-4AC8-8473-11DAC03DCD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4" name="Freeform 25">
              <a:extLst>
                <a:ext uri="{FF2B5EF4-FFF2-40B4-BE49-F238E27FC236}">
                  <a16:creationId xmlns:a16="http://schemas.microsoft.com/office/drawing/2014/main" id="{213A54F3-15FA-4C8F-8ABF-CE77E72196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36" name="Group 35">
            <a:extLst>
              <a:ext uri="{FF2B5EF4-FFF2-40B4-BE49-F238E27FC236}">
                <a16:creationId xmlns:a16="http://schemas.microsoft.com/office/drawing/2014/main" id="{5F8A7F7F-DD1A-4F41-98AC-B9CE2A620C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0108" y="1699589"/>
            <a:ext cx="2755857" cy="3470421"/>
            <a:chOff x="697883" y="1816768"/>
            <a:chExt cx="3674476" cy="3470421"/>
          </a:xfrm>
        </p:grpSpPr>
        <p:sp>
          <p:nvSpPr>
            <p:cNvPr id="37" name="Rectangle 36">
              <a:extLst>
                <a:ext uri="{FF2B5EF4-FFF2-40B4-BE49-F238E27FC236}">
                  <a16:creationId xmlns:a16="http://schemas.microsoft.com/office/drawing/2014/main" id="{CEF47228-EB7C-4EBA-BE01-DA6CB24102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8" name="Isosceles Triangle 22">
              <a:extLst>
                <a:ext uri="{FF2B5EF4-FFF2-40B4-BE49-F238E27FC236}">
                  <a16:creationId xmlns:a16="http://schemas.microsoft.com/office/drawing/2014/main" id="{3D2FD25A-EFFD-4F5C-9258-981F5907DE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9" name="Rectangle 38">
              <a:extLst>
                <a:ext uri="{FF2B5EF4-FFF2-40B4-BE49-F238E27FC236}">
                  <a16:creationId xmlns:a16="http://schemas.microsoft.com/office/drawing/2014/main" id="{DCF573BC-A06F-4036-A3A8-9D07DDE622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678656" y="2415322"/>
            <a:ext cx="2677309" cy="2399869"/>
          </a:xfrm>
        </p:spPr>
        <p:txBody>
          <a:bodyPr vert="horz" lIns="91440" tIns="45720" rIns="91440" bIns="45720" rtlCol="0" anchor="ctr">
            <a:normAutofit/>
          </a:bodyPr>
          <a:lstStyle/>
          <a:p>
            <a:pPr>
              <a:lnSpc>
                <a:spcPct val="90000"/>
              </a:lnSpc>
            </a:pPr>
            <a:r>
              <a:rPr lang="en-US" sz="3100" kern="1200" dirty="0">
                <a:solidFill>
                  <a:srgbClr val="FFFFFF"/>
                </a:solidFill>
                <a:latin typeface="+mj-lt"/>
                <a:ea typeface="+mj-ea"/>
                <a:cs typeface="+mj-cs"/>
              </a:rPr>
              <a:t>New York State Law</a:t>
            </a:r>
          </a:p>
        </p:txBody>
      </p:sp>
      <p:sp>
        <p:nvSpPr>
          <p:cNvPr id="6" name="Content Placeholder 5">
            <a:extLst>
              <a:ext uri="{FF2B5EF4-FFF2-40B4-BE49-F238E27FC236}">
                <a16:creationId xmlns:a16="http://schemas.microsoft.com/office/drawing/2014/main" id="{1C520D13-E952-43FF-AA98-85E8EB20C180}"/>
              </a:ext>
            </a:extLst>
          </p:cNvPr>
          <p:cNvSpPr>
            <a:spLocks noGrp="1"/>
          </p:cNvSpPr>
          <p:nvPr>
            <p:ph idx="1"/>
          </p:nvPr>
        </p:nvSpPr>
        <p:spPr>
          <a:xfrm>
            <a:off x="3840480" y="1143000"/>
            <a:ext cx="4711446" cy="4910328"/>
          </a:xfrm>
        </p:spPr>
        <p:txBody>
          <a:bodyPr vert="horz" lIns="91440" tIns="45720" rIns="91440" bIns="45720" rtlCol="0" anchor="t" anchorCtr="0">
            <a:normAutofit/>
          </a:bodyPr>
          <a:lstStyle/>
          <a:p>
            <a:pPr marL="114300" indent="0" algn="ctr">
              <a:lnSpc>
                <a:spcPct val="90000"/>
              </a:lnSpc>
              <a:buNone/>
            </a:pPr>
            <a:r>
              <a:rPr lang="en-US" sz="2800" dirty="0"/>
              <a:t>	</a:t>
            </a:r>
          </a:p>
          <a:p>
            <a:pPr marL="114300" indent="0" algn="ctr">
              <a:lnSpc>
                <a:spcPct val="90000"/>
              </a:lnSpc>
              <a:buNone/>
            </a:pPr>
            <a:r>
              <a:rPr lang="en-US" sz="2800" dirty="0"/>
              <a:t>April 1, 2020</a:t>
            </a:r>
          </a:p>
          <a:p>
            <a:pPr marL="114300" indent="0" algn="ctr">
              <a:lnSpc>
                <a:spcPct val="90000"/>
              </a:lnSpc>
              <a:buNone/>
            </a:pPr>
            <a:endParaRPr lang="en-US" sz="2800" dirty="0"/>
          </a:p>
          <a:p>
            <a:pPr marL="571500" indent="-457200" algn="ctr">
              <a:lnSpc>
                <a:spcPct val="90000"/>
              </a:lnSpc>
            </a:pPr>
            <a:r>
              <a:rPr lang="en-US" sz="2800" dirty="0"/>
              <a:t>FFCRA Becomes Effective</a:t>
            </a:r>
          </a:p>
          <a:p>
            <a:pPr marL="571500" indent="-457200" algn="ctr">
              <a:lnSpc>
                <a:spcPct val="90000"/>
              </a:lnSpc>
            </a:pPr>
            <a:endParaRPr lang="en-US" sz="2800" dirty="0"/>
          </a:p>
          <a:p>
            <a:pPr marL="571500" indent="-457200" algn="ctr">
              <a:lnSpc>
                <a:spcPct val="90000"/>
              </a:lnSpc>
            </a:pPr>
            <a:r>
              <a:rPr lang="en-US" sz="2800" dirty="0"/>
              <a:t>FFCRA Becomes Primary</a:t>
            </a:r>
          </a:p>
          <a:p>
            <a:pPr marL="571500" indent="-457200" algn="ctr">
              <a:lnSpc>
                <a:spcPct val="90000"/>
              </a:lnSpc>
            </a:pPr>
            <a:endParaRPr lang="en-US" sz="2800" dirty="0"/>
          </a:p>
          <a:p>
            <a:pPr marL="571500" indent="-457200" algn="ctr">
              <a:lnSpc>
                <a:spcPct val="90000"/>
              </a:lnSpc>
            </a:pPr>
            <a:r>
              <a:rPr lang="en-US" sz="2800" dirty="0"/>
              <a:t>What Happens to the NYS COVID-19 Sick Leave law?</a:t>
            </a:r>
            <a:endParaRPr lang="en-US" dirty="0"/>
          </a:p>
          <a:p>
            <a:pPr marL="400050" indent="-228600">
              <a:lnSpc>
                <a:spcPct val="90000"/>
              </a:lnSpc>
            </a:pPr>
            <a:endParaRPr lang="en-US" dirty="0"/>
          </a:p>
          <a:p>
            <a:pPr marL="1200150" lvl="2">
              <a:lnSpc>
                <a:spcPct val="90000"/>
              </a:lnSpc>
            </a:pPr>
            <a:endParaRPr lang="en-US" sz="1700" dirty="0"/>
          </a:p>
        </p:txBody>
      </p:sp>
      <p:sp>
        <p:nvSpPr>
          <p:cNvPr id="3" name="Footer Placeholder 2"/>
          <p:cNvSpPr>
            <a:spLocks noGrp="1"/>
          </p:cNvSpPr>
          <p:nvPr>
            <p:ph type="ftr" sz="quarter" idx="11"/>
          </p:nvPr>
        </p:nvSpPr>
        <p:spPr/>
        <p:txBody>
          <a:bodyPr/>
          <a:lstStyle/>
          <a:p>
            <a:r>
              <a:rPr lang="en-US" dirty="0">
                <a:latin typeface="Arial" panose="020B0604020202020204" pitchFamily="34" charset="0"/>
                <a:cs typeface="Arial" panose="020B0604020202020204" pitchFamily="34" charset="0"/>
              </a:rPr>
              <a:t>COVID-19</a:t>
            </a:r>
          </a:p>
        </p:txBody>
      </p:sp>
      <p:sp>
        <p:nvSpPr>
          <p:cNvPr id="4" name="Slide Number Placeholder 3"/>
          <p:cNvSpPr>
            <a:spLocks noGrp="1"/>
          </p:cNvSpPr>
          <p:nvPr>
            <p:ph type="sldNum" sz="quarter" idx="12"/>
          </p:nvPr>
        </p:nvSpPr>
        <p:spPr/>
        <p:txBody>
          <a:bodyPr/>
          <a:lstStyle/>
          <a:p>
            <a:fld id="{FD9E7D06-2E18-4492-AC2D-B04DDEB47BB3}" type="slidenum">
              <a:rPr lang="en-US" smtClean="0"/>
              <a:t>15</a:t>
            </a:fld>
            <a:endParaRPr lang="en-US"/>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5387" y="212726"/>
            <a:ext cx="2554287" cy="871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2852" y="5715001"/>
            <a:ext cx="2060575" cy="731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865384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5911E3A-C35B-4EF7-A355-B84E9A14A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3" name="Group 12">
            <a:extLst>
              <a:ext uri="{FF2B5EF4-FFF2-40B4-BE49-F238E27FC236}">
                <a16:creationId xmlns:a16="http://schemas.microsoft.com/office/drawing/2014/main" id="{E21ADB3D-AD65-44B4-847D-5E90E90A5D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3134" y="0"/>
            <a:ext cx="9438087" cy="6853238"/>
            <a:chOff x="-417513" y="0"/>
            <a:chExt cx="12584114" cy="6853238"/>
          </a:xfrm>
        </p:grpSpPr>
        <p:sp>
          <p:nvSpPr>
            <p:cNvPr id="14" name="Freeform 5">
              <a:extLst>
                <a:ext uri="{FF2B5EF4-FFF2-40B4-BE49-F238E27FC236}">
                  <a16:creationId xmlns:a16="http://schemas.microsoft.com/office/drawing/2014/main" id="{CF580C70-814C-4845-B645-919BFFBD16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5" name="Freeform 6">
              <a:extLst>
                <a:ext uri="{FF2B5EF4-FFF2-40B4-BE49-F238E27FC236}">
                  <a16:creationId xmlns:a16="http://schemas.microsoft.com/office/drawing/2014/main" id="{34D7BF57-4CAA-45B2-9EF0-0AA1FCF70B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 name="Freeform 7">
              <a:extLst>
                <a:ext uri="{FF2B5EF4-FFF2-40B4-BE49-F238E27FC236}">
                  <a16:creationId xmlns:a16="http://schemas.microsoft.com/office/drawing/2014/main" id="{7886F306-C03A-40C6-8FD5-DCE3D4595D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 name="Freeform 8">
              <a:extLst>
                <a:ext uri="{FF2B5EF4-FFF2-40B4-BE49-F238E27FC236}">
                  <a16:creationId xmlns:a16="http://schemas.microsoft.com/office/drawing/2014/main" id="{2FDC9A36-C7C3-47D7-A64E-ED25C47EC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 name="Freeform 9">
              <a:extLst>
                <a:ext uri="{FF2B5EF4-FFF2-40B4-BE49-F238E27FC236}">
                  <a16:creationId xmlns:a16="http://schemas.microsoft.com/office/drawing/2014/main" id="{BB19BC37-158A-43DC-9A9E-E45CC71954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9" name="Freeform 10">
              <a:extLst>
                <a:ext uri="{FF2B5EF4-FFF2-40B4-BE49-F238E27FC236}">
                  <a16:creationId xmlns:a16="http://schemas.microsoft.com/office/drawing/2014/main" id="{077654CC-108F-48D5-B5E9-437F164F52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0" name="Freeform 11">
              <a:extLst>
                <a:ext uri="{FF2B5EF4-FFF2-40B4-BE49-F238E27FC236}">
                  <a16:creationId xmlns:a16="http://schemas.microsoft.com/office/drawing/2014/main" id="{A3CF3A63-1C1E-4E85-A78A-FDC16431E3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2">
              <a:extLst>
                <a:ext uri="{FF2B5EF4-FFF2-40B4-BE49-F238E27FC236}">
                  <a16:creationId xmlns:a16="http://schemas.microsoft.com/office/drawing/2014/main" id="{8740FC9A-72DD-4D9B-BA25-1CCED13524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3">
              <a:extLst>
                <a:ext uri="{FF2B5EF4-FFF2-40B4-BE49-F238E27FC236}">
                  <a16:creationId xmlns:a16="http://schemas.microsoft.com/office/drawing/2014/main" id="{7FBF5743-F2AE-4D0D-BCD1-01F7686D01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4">
              <a:extLst>
                <a:ext uri="{FF2B5EF4-FFF2-40B4-BE49-F238E27FC236}">
                  <a16:creationId xmlns:a16="http://schemas.microsoft.com/office/drawing/2014/main" id="{CED32316-D4F7-4795-BBE0-DEBB60E27C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5">
              <a:extLst>
                <a:ext uri="{FF2B5EF4-FFF2-40B4-BE49-F238E27FC236}">
                  <a16:creationId xmlns:a16="http://schemas.microsoft.com/office/drawing/2014/main" id="{583B23C9-B9B7-4E93-9538-CBE316F83F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6">
              <a:extLst>
                <a:ext uri="{FF2B5EF4-FFF2-40B4-BE49-F238E27FC236}">
                  <a16:creationId xmlns:a16="http://schemas.microsoft.com/office/drawing/2014/main" id="{5B144260-9F2C-4ADB-A37C-1CFB4B428B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17">
              <a:extLst>
                <a:ext uri="{FF2B5EF4-FFF2-40B4-BE49-F238E27FC236}">
                  <a16:creationId xmlns:a16="http://schemas.microsoft.com/office/drawing/2014/main" id="{53FF918D-79D3-4F55-A68C-0DD5880DAB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7" name="Freeform 18">
              <a:extLst>
                <a:ext uri="{FF2B5EF4-FFF2-40B4-BE49-F238E27FC236}">
                  <a16:creationId xmlns:a16="http://schemas.microsoft.com/office/drawing/2014/main" id="{B9FC1440-933F-44FE-8D77-4827DD0F99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8" name="Freeform 19">
              <a:extLst>
                <a:ext uri="{FF2B5EF4-FFF2-40B4-BE49-F238E27FC236}">
                  <a16:creationId xmlns:a16="http://schemas.microsoft.com/office/drawing/2014/main" id="{0F67F308-A67C-4D2E-B081-59BB31D8EC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0">
              <a:extLst>
                <a:ext uri="{FF2B5EF4-FFF2-40B4-BE49-F238E27FC236}">
                  <a16:creationId xmlns:a16="http://schemas.microsoft.com/office/drawing/2014/main" id="{80112F01-90EB-4AEC-A39C-5C6875FFB9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30" name="Freeform 21">
              <a:extLst>
                <a:ext uri="{FF2B5EF4-FFF2-40B4-BE49-F238E27FC236}">
                  <a16:creationId xmlns:a16="http://schemas.microsoft.com/office/drawing/2014/main" id="{893F6B05-90EB-4C75-A0F0-C7247553BD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31" name="Freeform 22">
              <a:extLst>
                <a:ext uri="{FF2B5EF4-FFF2-40B4-BE49-F238E27FC236}">
                  <a16:creationId xmlns:a16="http://schemas.microsoft.com/office/drawing/2014/main" id="{227B563B-E0C0-4D81-966D-B5E2DBAAE8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2" name="Freeform 23">
              <a:extLst>
                <a:ext uri="{FF2B5EF4-FFF2-40B4-BE49-F238E27FC236}">
                  <a16:creationId xmlns:a16="http://schemas.microsoft.com/office/drawing/2014/main" id="{130DF93D-D1FF-477A-BDCE-C8B01C3B47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3" name="Freeform 24">
              <a:extLst>
                <a:ext uri="{FF2B5EF4-FFF2-40B4-BE49-F238E27FC236}">
                  <a16:creationId xmlns:a16="http://schemas.microsoft.com/office/drawing/2014/main" id="{44ED67A1-C6FE-4AC8-8473-11DAC03DCD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4" name="Freeform 25">
              <a:extLst>
                <a:ext uri="{FF2B5EF4-FFF2-40B4-BE49-F238E27FC236}">
                  <a16:creationId xmlns:a16="http://schemas.microsoft.com/office/drawing/2014/main" id="{213A54F3-15FA-4C8F-8ABF-CE77E72196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36" name="Group 35">
            <a:extLst>
              <a:ext uri="{FF2B5EF4-FFF2-40B4-BE49-F238E27FC236}">
                <a16:creationId xmlns:a16="http://schemas.microsoft.com/office/drawing/2014/main" id="{5F8A7F7F-DD1A-4F41-98AC-B9CE2A620C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0108" y="1699589"/>
            <a:ext cx="2755857" cy="3470421"/>
            <a:chOff x="697883" y="1816768"/>
            <a:chExt cx="3674476" cy="3470421"/>
          </a:xfrm>
        </p:grpSpPr>
        <p:sp>
          <p:nvSpPr>
            <p:cNvPr id="37" name="Rectangle 36">
              <a:extLst>
                <a:ext uri="{FF2B5EF4-FFF2-40B4-BE49-F238E27FC236}">
                  <a16:creationId xmlns:a16="http://schemas.microsoft.com/office/drawing/2014/main" id="{CEF47228-EB7C-4EBA-BE01-DA6CB24102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8" name="Isosceles Triangle 22">
              <a:extLst>
                <a:ext uri="{FF2B5EF4-FFF2-40B4-BE49-F238E27FC236}">
                  <a16:creationId xmlns:a16="http://schemas.microsoft.com/office/drawing/2014/main" id="{3D2FD25A-EFFD-4F5C-9258-981F5907DE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9" name="Rectangle 38">
              <a:extLst>
                <a:ext uri="{FF2B5EF4-FFF2-40B4-BE49-F238E27FC236}">
                  <a16:creationId xmlns:a16="http://schemas.microsoft.com/office/drawing/2014/main" id="{DCF573BC-A06F-4036-A3A8-9D07DDE622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448867" y="2415322"/>
            <a:ext cx="2818588" cy="2399869"/>
          </a:xfrm>
        </p:spPr>
        <p:txBody>
          <a:bodyPr vert="horz" lIns="91440" tIns="45720" rIns="91440" bIns="45720" rtlCol="0" anchor="ctr">
            <a:normAutofit/>
          </a:bodyPr>
          <a:lstStyle/>
          <a:p>
            <a:pPr>
              <a:lnSpc>
                <a:spcPct val="90000"/>
              </a:lnSpc>
            </a:pPr>
            <a:r>
              <a:rPr lang="en-US" sz="3100" dirty="0">
                <a:solidFill>
                  <a:srgbClr val="FFFFFF"/>
                </a:solidFill>
              </a:rPr>
              <a:t> New </a:t>
            </a:r>
            <a:r>
              <a:rPr lang="en-US" sz="3100" kern="1200" dirty="0">
                <a:solidFill>
                  <a:srgbClr val="FFFFFF"/>
                </a:solidFill>
              </a:rPr>
              <a:t>York State Law</a:t>
            </a:r>
          </a:p>
        </p:txBody>
      </p:sp>
      <p:sp>
        <p:nvSpPr>
          <p:cNvPr id="3" name="Footer Placeholder 2"/>
          <p:cNvSpPr>
            <a:spLocks noGrp="1"/>
          </p:cNvSpPr>
          <p:nvPr>
            <p:ph type="ftr" sz="quarter" idx="11"/>
          </p:nvPr>
        </p:nvSpPr>
        <p:spPr/>
        <p:txBody>
          <a:bodyPr/>
          <a:lstStyle/>
          <a:p>
            <a:r>
              <a:rPr lang="en-US" dirty="0"/>
              <a:t>COVID-19</a:t>
            </a:r>
          </a:p>
        </p:txBody>
      </p:sp>
      <p:sp>
        <p:nvSpPr>
          <p:cNvPr id="4" name="Slide Number Placeholder 3"/>
          <p:cNvSpPr>
            <a:spLocks noGrp="1"/>
          </p:cNvSpPr>
          <p:nvPr>
            <p:ph type="sldNum" sz="quarter" idx="12"/>
          </p:nvPr>
        </p:nvSpPr>
        <p:spPr/>
        <p:txBody>
          <a:bodyPr/>
          <a:lstStyle/>
          <a:p>
            <a:fld id="{FD9E7D06-2E18-4492-AC2D-B04DDEB47BB3}" type="slidenum">
              <a:rPr lang="en-US" smtClean="0"/>
              <a:t>16</a:t>
            </a:fld>
            <a:endParaRPr lang="en-US"/>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5387" y="520700"/>
            <a:ext cx="2554287" cy="871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4752" y="5715001"/>
            <a:ext cx="2060575" cy="731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8" name="Content Placeholder 7"/>
          <p:cNvGraphicFramePr>
            <a:graphicFrameLocks noGrp="1"/>
          </p:cNvGraphicFramePr>
          <p:nvPr>
            <p:ph idx="1"/>
            <p:extLst>
              <p:ext uri="{D42A27DB-BD31-4B8C-83A1-F6EECF244321}">
                <p14:modId xmlns:p14="http://schemas.microsoft.com/office/powerpoint/2010/main" val="966966869"/>
              </p:ext>
            </p:extLst>
          </p:nvPr>
        </p:nvGraphicFramePr>
        <p:xfrm>
          <a:off x="3657601" y="1463675"/>
          <a:ext cx="5105997" cy="4022725"/>
        </p:xfrm>
        <a:graphic>
          <a:graphicData uri="http://schemas.openxmlformats.org/drawingml/2006/table">
            <a:tbl>
              <a:tblPr/>
              <a:tblGrid>
                <a:gridCol w="896615">
                  <a:extLst>
                    <a:ext uri="{9D8B030D-6E8A-4147-A177-3AD203B41FA5}">
                      <a16:colId xmlns:a16="http://schemas.microsoft.com/office/drawing/2014/main" val="20000"/>
                    </a:ext>
                  </a:extLst>
                </a:gridCol>
                <a:gridCol w="1499020">
                  <a:extLst>
                    <a:ext uri="{9D8B030D-6E8A-4147-A177-3AD203B41FA5}">
                      <a16:colId xmlns:a16="http://schemas.microsoft.com/office/drawing/2014/main" val="20001"/>
                    </a:ext>
                  </a:extLst>
                </a:gridCol>
                <a:gridCol w="1433393">
                  <a:extLst>
                    <a:ext uri="{9D8B030D-6E8A-4147-A177-3AD203B41FA5}">
                      <a16:colId xmlns:a16="http://schemas.microsoft.com/office/drawing/2014/main" val="20002"/>
                    </a:ext>
                  </a:extLst>
                </a:gridCol>
                <a:gridCol w="1276969">
                  <a:extLst>
                    <a:ext uri="{9D8B030D-6E8A-4147-A177-3AD203B41FA5}">
                      <a16:colId xmlns:a16="http://schemas.microsoft.com/office/drawing/2014/main" val="20003"/>
                    </a:ext>
                  </a:extLst>
                </a:gridCol>
              </a:tblGrid>
              <a:tr h="4022725">
                <a:tc>
                  <a:txBody>
                    <a:bodyPr/>
                    <a:lstStyle/>
                    <a:p>
                      <a:pPr algn="ctr"/>
                      <a:r>
                        <a:rPr lang="en-US" sz="1800" b="1" dirty="0"/>
                        <a:t>NY Law</a:t>
                      </a:r>
                      <a:endParaRPr lang="en-US" sz="1800" dirty="0"/>
                    </a:p>
                    <a:p>
                      <a:pPr algn="ctr"/>
                      <a:r>
                        <a:rPr lang="en-US" sz="1800" b="1" i="1" dirty="0"/>
                        <a:t>as primary benefit</a:t>
                      </a:r>
                      <a:endParaRPr lang="en-US" sz="1800" dirty="0"/>
                    </a:p>
                  </a:txBody>
                  <a:tcPr marL="32058" marR="32058" marT="32058" marB="320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b="1" dirty="0">
                          <a:solidFill>
                            <a:schemeClr val="tx1"/>
                          </a:solidFill>
                          <a:effectLst/>
                        </a:rPr>
                        <a:t>A qualified quarantine meeting specific NY requirements*</a:t>
                      </a:r>
                      <a:br>
                        <a:rPr lang="en-US" sz="1200" dirty="0">
                          <a:effectLst/>
                        </a:rPr>
                      </a:br>
                      <a:br>
                        <a:rPr lang="en-US" sz="1200" dirty="0">
                          <a:effectLst/>
                        </a:rPr>
                      </a:br>
                      <a:r>
                        <a:rPr lang="en-US" sz="1200" dirty="0">
                          <a:effectLst/>
                        </a:rPr>
                        <a:t>*</a:t>
                      </a:r>
                      <a:r>
                        <a:rPr lang="en-US" sz="1200" b="1" dirty="0">
                          <a:effectLst/>
                        </a:rPr>
                        <a:t>(Must have order of quarantine that meets</a:t>
                      </a:r>
                      <a:r>
                        <a:rPr lang="en-US" sz="1200" b="1" baseline="0" dirty="0">
                          <a:effectLst/>
                        </a:rPr>
                        <a:t> the NYS requirements</a:t>
                      </a:r>
                      <a:r>
                        <a:rPr lang="en-US" sz="1200" dirty="0">
                          <a:effectLst/>
                        </a:rPr>
                        <a:t>)</a:t>
                      </a:r>
                      <a:br>
                        <a:rPr lang="en-US" sz="1200" dirty="0">
                          <a:effectLst/>
                        </a:rPr>
                      </a:br>
                      <a:r>
                        <a:rPr lang="en-US" sz="1200" dirty="0">
                          <a:effectLst/>
                        </a:rPr>
                        <a:t> </a:t>
                      </a:r>
                    </a:p>
                  </a:txBody>
                  <a:tcPr marL="32058" marR="32058" marT="32058" marB="320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200" b="1" dirty="0">
                          <a:solidFill>
                            <a:schemeClr val="bg1"/>
                          </a:solidFill>
                          <a:effectLst/>
                        </a:rPr>
                        <a:t>$2,884.62</a:t>
                      </a:r>
                    </a:p>
                  </a:txBody>
                  <a:tcPr marL="32058" marR="32058" marT="32058" marB="320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l"/>
                      <a:br>
                        <a:rPr lang="en-US" sz="1200" dirty="0">
                          <a:effectLst/>
                        </a:rPr>
                      </a:br>
                      <a:r>
                        <a:rPr lang="en-US" sz="1600" b="1" dirty="0">
                          <a:effectLst/>
                        </a:rPr>
                        <a:t>March 18-31</a:t>
                      </a:r>
                      <a:endParaRPr lang="en-US" sz="1600" dirty="0">
                        <a:effectLst/>
                      </a:endParaRPr>
                    </a:p>
                    <a:p>
                      <a:pPr algn="l"/>
                      <a:r>
                        <a:rPr lang="en-US" sz="1600" dirty="0">
                          <a:effectLst/>
                        </a:rPr>
                        <a:t>Thereafter only if you exceed the Federal law’s salary cap and can file for supplemental benefits bridging between the Federal and State caps.</a:t>
                      </a:r>
                    </a:p>
                  </a:txBody>
                  <a:tcPr marL="32058" marR="32058" marT="32058" marB="320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000"/>
                  </a:ext>
                </a:extLst>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734542460"/>
              </p:ext>
            </p:extLst>
          </p:nvPr>
        </p:nvGraphicFramePr>
        <p:xfrm>
          <a:off x="4800600" y="376238"/>
          <a:ext cx="4138417" cy="1070610"/>
        </p:xfrm>
        <a:graphic>
          <a:graphicData uri="http://schemas.openxmlformats.org/drawingml/2006/table">
            <a:tbl>
              <a:tblPr/>
              <a:tblGrid>
                <a:gridCol w="1371600">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gridCol w="1395217">
                  <a:extLst>
                    <a:ext uri="{9D8B030D-6E8A-4147-A177-3AD203B41FA5}">
                      <a16:colId xmlns:a16="http://schemas.microsoft.com/office/drawing/2014/main" val="20002"/>
                    </a:ext>
                  </a:extLst>
                </a:gridCol>
              </a:tblGrid>
              <a:tr h="0">
                <a:tc>
                  <a:txBody>
                    <a:bodyPr/>
                    <a:lstStyle/>
                    <a:p>
                      <a:endParaRPr lang="en-US" sz="1600" b="1" dirty="0">
                        <a:effectLst/>
                      </a:endParaRPr>
                    </a:p>
                    <a:p>
                      <a:r>
                        <a:rPr lang="en-US" sz="1600" b="1" dirty="0">
                          <a:effectLst/>
                        </a:rPr>
                        <a:t>COVID-19 </a:t>
                      </a:r>
                    </a:p>
                    <a:p>
                      <a:r>
                        <a:rPr lang="en-US" sz="1600" b="1" dirty="0">
                          <a:effectLst/>
                        </a:rPr>
                        <a:t>Reason for</a:t>
                      </a:r>
                    </a:p>
                    <a:p>
                      <a:r>
                        <a:rPr lang="en-US" sz="1600" b="1" dirty="0">
                          <a:effectLst/>
                        </a:rPr>
                        <a:t> Leave</a:t>
                      </a:r>
                      <a:endParaRPr lang="en-US" sz="1600" dirty="0">
                        <a:effectLst/>
                      </a:endParaRPr>
                    </a:p>
                  </a:txBody>
                  <a:tcPr marL="47625" marR="47625" marT="47625" marB="47625">
                    <a:lnL>
                      <a:noFill/>
                    </a:lnL>
                    <a:lnR>
                      <a:noFill/>
                    </a:lnR>
                    <a:lnT>
                      <a:noFill/>
                    </a:lnT>
                    <a:lnB>
                      <a:noFill/>
                    </a:lnB>
                  </a:tcPr>
                </a:tc>
                <a:tc>
                  <a:txBody>
                    <a:bodyPr/>
                    <a:lstStyle/>
                    <a:p>
                      <a:r>
                        <a:rPr lang="en-US" sz="1600" b="1" dirty="0">
                          <a:effectLst/>
                        </a:rPr>
                        <a:t>Employee’s </a:t>
                      </a:r>
                    </a:p>
                    <a:p>
                      <a:r>
                        <a:rPr lang="en-US" sz="1600" b="1" dirty="0">
                          <a:effectLst/>
                        </a:rPr>
                        <a:t>max. Weekly Benefits</a:t>
                      </a:r>
                      <a:endParaRPr lang="en-US" sz="1600" dirty="0">
                        <a:effectLst/>
                      </a:endParaRPr>
                    </a:p>
                  </a:txBody>
                  <a:tcPr marL="47625" marR="47625" marT="47625" marB="47625" anchor="ctr">
                    <a:lnL>
                      <a:noFill/>
                    </a:lnL>
                    <a:lnR>
                      <a:noFill/>
                    </a:lnR>
                    <a:lnT>
                      <a:noFill/>
                    </a:lnT>
                    <a:lnB>
                      <a:noFill/>
                    </a:lnB>
                  </a:tcPr>
                </a:tc>
                <a:tc>
                  <a:txBody>
                    <a:bodyPr/>
                    <a:lstStyle/>
                    <a:p>
                      <a:r>
                        <a:rPr lang="en-US" sz="1600" b="1" dirty="0">
                          <a:effectLst/>
                        </a:rPr>
                        <a:t>Eligibility </a:t>
                      </a:r>
                    </a:p>
                    <a:p>
                      <a:r>
                        <a:rPr lang="en-US" sz="1600" b="1" dirty="0">
                          <a:effectLst/>
                        </a:rPr>
                        <a:t>Period</a:t>
                      </a:r>
                      <a:endParaRPr lang="en-US" sz="1600" dirty="0">
                        <a:effectLst/>
                      </a:endParaRPr>
                    </a:p>
                  </a:txBody>
                  <a:tcPr marL="47625" marR="47625" marT="47625" marB="47625" anchor="ctr">
                    <a:lnL>
                      <a:noFill/>
                    </a:lnL>
                    <a:lnR>
                      <a:noFill/>
                    </a:lnR>
                    <a:lnT>
                      <a:noFill/>
                    </a:lnT>
                    <a:lnB>
                      <a:noFill/>
                    </a:lnB>
                  </a:tcPr>
                </a:tc>
                <a:extLst>
                  <a:ext uri="{0D108BD9-81ED-4DB2-BD59-A6C34878D82A}">
                    <a16:rowId xmlns:a16="http://schemas.microsoft.com/office/drawing/2014/main" val="10000"/>
                  </a:ext>
                </a:extLst>
              </a:tr>
            </a:tbl>
          </a:graphicData>
        </a:graphic>
      </p:graphicFrame>
      <p:pic>
        <p:nvPicPr>
          <p:cNvPr id="3073"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34798" y="5518150"/>
            <a:ext cx="1828800"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532717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5911E3A-C35B-4EF7-A355-B84E9A14A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3" name="Group 12">
            <a:extLst>
              <a:ext uri="{FF2B5EF4-FFF2-40B4-BE49-F238E27FC236}">
                <a16:creationId xmlns:a16="http://schemas.microsoft.com/office/drawing/2014/main" id="{E21ADB3D-AD65-44B4-847D-5E90E90A5D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3134" y="0"/>
            <a:ext cx="9438087" cy="6853238"/>
            <a:chOff x="-417513" y="0"/>
            <a:chExt cx="12584114" cy="6853238"/>
          </a:xfrm>
        </p:grpSpPr>
        <p:sp>
          <p:nvSpPr>
            <p:cNvPr id="14" name="Freeform 5">
              <a:extLst>
                <a:ext uri="{FF2B5EF4-FFF2-40B4-BE49-F238E27FC236}">
                  <a16:creationId xmlns:a16="http://schemas.microsoft.com/office/drawing/2014/main" id="{CF580C70-814C-4845-B645-919BFFBD16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5" name="Freeform 6">
              <a:extLst>
                <a:ext uri="{FF2B5EF4-FFF2-40B4-BE49-F238E27FC236}">
                  <a16:creationId xmlns:a16="http://schemas.microsoft.com/office/drawing/2014/main" id="{34D7BF57-4CAA-45B2-9EF0-0AA1FCF70B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 name="Freeform 7">
              <a:extLst>
                <a:ext uri="{FF2B5EF4-FFF2-40B4-BE49-F238E27FC236}">
                  <a16:creationId xmlns:a16="http://schemas.microsoft.com/office/drawing/2014/main" id="{7886F306-C03A-40C6-8FD5-DCE3D4595D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 name="Freeform 8">
              <a:extLst>
                <a:ext uri="{FF2B5EF4-FFF2-40B4-BE49-F238E27FC236}">
                  <a16:creationId xmlns:a16="http://schemas.microsoft.com/office/drawing/2014/main" id="{2FDC9A36-C7C3-47D7-A64E-ED25C47EC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 name="Freeform 9">
              <a:extLst>
                <a:ext uri="{FF2B5EF4-FFF2-40B4-BE49-F238E27FC236}">
                  <a16:creationId xmlns:a16="http://schemas.microsoft.com/office/drawing/2014/main" id="{BB19BC37-158A-43DC-9A9E-E45CC71954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9" name="Freeform 10">
              <a:extLst>
                <a:ext uri="{FF2B5EF4-FFF2-40B4-BE49-F238E27FC236}">
                  <a16:creationId xmlns:a16="http://schemas.microsoft.com/office/drawing/2014/main" id="{077654CC-108F-48D5-B5E9-437F164F52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0" name="Freeform 11">
              <a:extLst>
                <a:ext uri="{FF2B5EF4-FFF2-40B4-BE49-F238E27FC236}">
                  <a16:creationId xmlns:a16="http://schemas.microsoft.com/office/drawing/2014/main" id="{A3CF3A63-1C1E-4E85-A78A-FDC16431E3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2">
              <a:extLst>
                <a:ext uri="{FF2B5EF4-FFF2-40B4-BE49-F238E27FC236}">
                  <a16:creationId xmlns:a16="http://schemas.microsoft.com/office/drawing/2014/main" id="{8740FC9A-72DD-4D9B-BA25-1CCED13524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3">
              <a:extLst>
                <a:ext uri="{FF2B5EF4-FFF2-40B4-BE49-F238E27FC236}">
                  <a16:creationId xmlns:a16="http://schemas.microsoft.com/office/drawing/2014/main" id="{7FBF5743-F2AE-4D0D-BCD1-01F7686D01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4">
              <a:extLst>
                <a:ext uri="{FF2B5EF4-FFF2-40B4-BE49-F238E27FC236}">
                  <a16:creationId xmlns:a16="http://schemas.microsoft.com/office/drawing/2014/main" id="{CED32316-D4F7-4795-BBE0-DEBB60E27C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5">
              <a:extLst>
                <a:ext uri="{FF2B5EF4-FFF2-40B4-BE49-F238E27FC236}">
                  <a16:creationId xmlns:a16="http://schemas.microsoft.com/office/drawing/2014/main" id="{583B23C9-B9B7-4E93-9538-CBE316F83F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6">
              <a:extLst>
                <a:ext uri="{FF2B5EF4-FFF2-40B4-BE49-F238E27FC236}">
                  <a16:creationId xmlns:a16="http://schemas.microsoft.com/office/drawing/2014/main" id="{5B144260-9F2C-4ADB-A37C-1CFB4B428B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17">
              <a:extLst>
                <a:ext uri="{FF2B5EF4-FFF2-40B4-BE49-F238E27FC236}">
                  <a16:creationId xmlns:a16="http://schemas.microsoft.com/office/drawing/2014/main" id="{53FF918D-79D3-4F55-A68C-0DD5880DAB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7" name="Freeform 18">
              <a:extLst>
                <a:ext uri="{FF2B5EF4-FFF2-40B4-BE49-F238E27FC236}">
                  <a16:creationId xmlns:a16="http://schemas.microsoft.com/office/drawing/2014/main" id="{B9FC1440-933F-44FE-8D77-4827DD0F99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8" name="Freeform 19">
              <a:extLst>
                <a:ext uri="{FF2B5EF4-FFF2-40B4-BE49-F238E27FC236}">
                  <a16:creationId xmlns:a16="http://schemas.microsoft.com/office/drawing/2014/main" id="{0F67F308-A67C-4D2E-B081-59BB31D8EC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0">
              <a:extLst>
                <a:ext uri="{FF2B5EF4-FFF2-40B4-BE49-F238E27FC236}">
                  <a16:creationId xmlns:a16="http://schemas.microsoft.com/office/drawing/2014/main" id="{80112F01-90EB-4AEC-A39C-5C6875FFB9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30" name="Freeform 21">
              <a:extLst>
                <a:ext uri="{FF2B5EF4-FFF2-40B4-BE49-F238E27FC236}">
                  <a16:creationId xmlns:a16="http://schemas.microsoft.com/office/drawing/2014/main" id="{893F6B05-90EB-4C75-A0F0-C7247553BD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31" name="Freeform 22">
              <a:extLst>
                <a:ext uri="{FF2B5EF4-FFF2-40B4-BE49-F238E27FC236}">
                  <a16:creationId xmlns:a16="http://schemas.microsoft.com/office/drawing/2014/main" id="{227B563B-E0C0-4D81-966D-B5E2DBAAE8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2" name="Freeform 23">
              <a:extLst>
                <a:ext uri="{FF2B5EF4-FFF2-40B4-BE49-F238E27FC236}">
                  <a16:creationId xmlns:a16="http://schemas.microsoft.com/office/drawing/2014/main" id="{130DF93D-D1FF-477A-BDCE-C8B01C3B47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3" name="Freeform 24">
              <a:extLst>
                <a:ext uri="{FF2B5EF4-FFF2-40B4-BE49-F238E27FC236}">
                  <a16:creationId xmlns:a16="http://schemas.microsoft.com/office/drawing/2014/main" id="{44ED67A1-C6FE-4AC8-8473-11DAC03DCD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4" name="Freeform 25">
              <a:extLst>
                <a:ext uri="{FF2B5EF4-FFF2-40B4-BE49-F238E27FC236}">
                  <a16:creationId xmlns:a16="http://schemas.microsoft.com/office/drawing/2014/main" id="{213A54F3-15FA-4C8F-8ABF-CE77E72196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2" name="Title 1"/>
          <p:cNvSpPr>
            <a:spLocks noGrp="1"/>
          </p:cNvSpPr>
          <p:nvPr>
            <p:ph type="title"/>
          </p:nvPr>
        </p:nvSpPr>
        <p:spPr>
          <a:xfrm>
            <a:off x="678657" y="2415322"/>
            <a:ext cx="2588798" cy="2399869"/>
          </a:xfrm>
        </p:spPr>
        <p:txBody>
          <a:bodyPr vert="horz" lIns="91440" tIns="45720" rIns="91440" bIns="45720" rtlCol="0" anchor="ctr">
            <a:normAutofit/>
          </a:bodyPr>
          <a:lstStyle/>
          <a:p>
            <a:pPr>
              <a:lnSpc>
                <a:spcPct val="90000"/>
              </a:lnSpc>
            </a:pPr>
            <a:r>
              <a:rPr lang="en-US" sz="3600" dirty="0">
                <a:solidFill>
                  <a:srgbClr val="FFFFFF"/>
                </a:solidFill>
              </a:rPr>
              <a:t>New York State Law</a:t>
            </a:r>
            <a:endParaRPr lang="en-US" sz="3500" b="1" kern="1200" dirty="0">
              <a:solidFill>
                <a:srgbClr val="FFFFFF"/>
              </a:solidFill>
              <a:latin typeface="+mj-lt"/>
              <a:ea typeface="+mj-ea"/>
              <a:cs typeface="+mj-cs"/>
            </a:endParaRPr>
          </a:p>
        </p:txBody>
      </p:sp>
      <p:sp>
        <p:nvSpPr>
          <p:cNvPr id="3" name="Footer Placeholder 2"/>
          <p:cNvSpPr>
            <a:spLocks noGrp="1"/>
          </p:cNvSpPr>
          <p:nvPr>
            <p:ph type="ftr" sz="quarter" idx="11"/>
          </p:nvPr>
        </p:nvSpPr>
        <p:spPr/>
        <p:txBody>
          <a:bodyPr/>
          <a:lstStyle/>
          <a:p>
            <a:r>
              <a:rPr lang="en-US" dirty="0"/>
              <a:t>COVID-19</a:t>
            </a:r>
          </a:p>
        </p:txBody>
      </p:sp>
      <p:sp>
        <p:nvSpPr>
          <p:cNvPr id="4" name="Slide Number Placeholder 3"/>
          <p:cNvSpPr>
            <a:spLocks noGrp="1"/>
          </p:cNvSpPr>
          <p:nvPr>
            <p:ph type="sldNum" sz="quarter" idx="12"/>
          </p:nvPr>
        </p:nvSpPr>
        <p:spPr/>
        <p:txBody>
          <a:bodyPr/>
          <a:lstStyle/>
          <a:p>
            <a:fld id="{FD9E7D06-2E18-4492-AC2D-B04DDEB47BB3}" type="slidenum">
              <a:rPr lang="en-US" smtClean="0"/>
              <a:t>17</a:t>
            </a:fld>
            <a:endParaRPr lang="en-US"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4631" y="223837"/>
            <a:ext cx="2554287" cy="871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51" y="5760244"/>
            <a:ext cx="2060575" cy="731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5" name="Table 4"/>
          <p:cNvGraphicFramePr>
            <a:graphicFrameLocks noGrp="1"/>
          </p:cNvGraphicFramePr>
          <p:nvPr>
            <p:extLst>
              <p:ext uri="{D42A27DB-BD31-4B8C-83A1-F6EECF244321}">
                <p14:modId xmlns:p14="http://schemas.microsoft.com/office/powerpoint/2010/main" val="48234991"/>
              </p:ext>
            </p:extLst>
          </p:nvPr>
        </p:nvGraphicFramePr>
        <p:xfrm>
          <a:off x="3728443" y="1114424"/>
          <a:ext cx="5147074" cy="4866463"/>
        </p:xfrm>
        <a:graphic>
          <a:graphicData uri="http://schemas.openxmlformats.org/drawingml/2006/table">
            <a:tbl>
              <a:tblPr firstRow="1" firstCol="1" bandRow="1">
                <a:tableStyleId>{5C22544A-7EE6-4342-B048-85BDC9FD1C3A}</a:tableStyleId>
              </a:tblPr>
              <a:tblGrid>
                <a:gridCol w="1441181">
                  <a:extLst>
                    <a:ext uri="{9D8B030D-6E8A-4147-A177-3AD203B41FA5}">
                      <a16:colId xmlns:a16="http://schemas.microsoft.com/office/drawing/2014/main" val="20000"/>
                    </a:ext>
                  </a:extLst>
                </a:gridCol>
                <a:gridCol w="1852947">
                  <a:extLst>
                    <a:ext uri="{9D8B030D-6E8A-4147-A177-3AD203B41FA5}">
                      <a16:colId xmlns:a16="http://schemas.microsoft.com/office/drawing/2014/main" val="20001"/>
                    </a:ext>
                  </a:extLst>
                </a:gridCol>
                <a:gridCol w="823532">
                  <a:extLst>
                    <a:ext uri="{9D8B030D-6E8A-4147-A177-3AD203B41FA5}">
                      <a16:colId xmlns:a16="http://schemas.microsoft.com/office/drawing/2014/main" val="20002"/>
                    </a:ext>
                  </a:extLst>
                </a:gridCol>
                <a:gridCol w="1029414">
                  <a:extLst>
                    <a:ext uri="{9D8B030D-6E8A-4147-A177-3AD203B41FA5}">
                      <a16:colId xmlns:a16="http://schemas.microsoft.com/office/drawing/2014/main" val="20003"/>
                    </a:ext>
                  </a:extLst>
                </a:gridCol>
              </a:tblGrid>
              <a:tr h="1042282">
                <a:tc rowSpan="3">
                  <a:txBody>
                    <a:bodyPr/>
                    <a:lstStyle/>
                    <a:p>
                      <a:pPr marL="0" marR="0">
                        <a:lnSpc>
                          <a:spcPct val="115000"/>
                        </a:lnSpc>
                        <a:spcBef>
                          <a:spcPts val="0"/>
                        </a:spcBef>
                        <a:spcAft>
                          <a:spcPts val="1000"/>
                        </a:spcAft>
                      </a:pPr>
                      <a:r>
                        <a:rPr lang="en-US" sz="1800" dirty="0">
                          <a:effectLst/>
                          <a:latin typeface="+mn-lt"/>
                        </a:rPr>
                        <a:t>Federal Law</a:t>
                      </a:r>
                      <a:endParaRPr lang="en-US" sz="1800" dirty="0">
                        <a:effectLst/>
                        <a:latin typeface="+mn-lt"/>
                        <a:ea typeface="Calibri"/>
                        <a:cs typeface="Times New Roman"/>
                      </a:endParaRPr>
                    </a:p>
                  </a:txBody>
                  <a:tcPr marL="47625" marR="47625" marT="47625" marB="47625" anchor="ctr"/>
                </a:tc>
                <a:tc>
                  <a:txBody>
                    <a:bodyPr/>
                    <a:lstStyle/>
                    <a:p>
                      <a:pPr marL="0" marR="0">
                        <a:lnSpc>
                          <a:spcPct val="115000"/>
                        </a:lnSpc>
                        <a:spcBef>
                          <a:spcPts val="0"/>
                        </a:spcBef>
                        <a:spcAft>
                          <a:spcPts val="1000"/>
                        </a:spcAft>
                      </a:pPr>
                      <a:r>
                        <a:rPr lang="en-US" sz="1200" dirty="0">
                          <a:effectLst/>
                        </a:rPr>
                        <a:t>Federal, State, or local Order for Quarantine/Isolation</a:t>
                      </a:r>
                      <a:endParaRPr lang="en-US" sz="1100" dirty="0">
                        <a:effectLst/>
                        <a:latin typeface="Calibri"/>
                        <a:ea typeface="Calibri"/>
                        <a:cs typeface="Times New Roman"/>
                      </a:endParaRPr>
                    </a:p>
                  </a:txBody>
                  <a:tcPr marL="47625" marR="47625" marT="47625" marB="47625" anchor="ctr"/>
                </a:tc>
                <a:tc rowSpan="3">
                  <a:txBody>
                    <a:bodyPr/>
                    <a:lstStyle/>
                    <a:p>
                      <a:pPr marL="0" marR="0">
                        <a:lnSpc>
                          <a:spcPct val="115000"/>
                        </a:lnSpc>
                        <a:spcBef>
                          <a:spcPts val="0"/>
                        </a:spcBef>
                        <a:spcAft>
                          <a:spcPts val="1000"/>
                        </a:spcAft>
                      </a:pPr>
                      <a:r>
                        <a:rPr lang="en-US" sz="1200" dirty="0">
                          <a:effectLst/>
                        </a:rPr>
                        <a:t> $2,555*</a:t>
                      </a:r>
                      <a:endParaRPr lang="en-US" sz="1100" dirty="0">
                        <a:effectLst/>
                      </a:endParaRPr>
                    </a:p>
                    <a:p>
                      <a:pPr marL="0" marR="0">
                        <a:lnSpc>
                          <a:spcPct val="115000"/>
                        </a:lnSpc>
                        <a:spcBef>
                          <a:spcPts val="0"/>
                        </a:spcBef>
                        <a:spcAft>
                          <a:spcPts val="1000"/>
                        </a:spcAft>
                      </a:pPr>
                      <a:r>
                        <a:rPr lang="en-US" sz="1200" dirty="0">
                          <a:effectLst/>
                        </a:rPr>
                        <a:t> </a:t>
                      </a:r>
                      <a:endParaRPr lang="en-US" sz="1100" dirty="0">
                        <a:effectLst/>
                        <a:latin typeface="Calibri"/>
                        <a:ea typeface="Calibri"/>
                        <a:cs typeface="Times New Roman"/>
                      </a:endParaRPr>
                    </a:p>
                  </a:txBody>
                  <a:tcPr marL="47625" marR="47625" marT="47625" marB="47625" anchor="ctr"/>
                </a:tc>
                <a:tc rowSpan="3">
                  <a:txBody>
                    <a:bodyPr/>
                    <a:lstStyle/>
                    <a:p>
                      <a:pPr marL="0" marR="0">
                        <a:lnSpc>
                          <a:spcPct val="115000"/>
                        </a:lnSpc>
                        <a:spcBef>
                          <a:spcPts val="0"/>
                        </a:spcBef>
                        <a:spcAft>
                          <a:spcPts val="1000"/>
                        </a:spcAft>
                      </a:pPr>
                      <a:r>
                        <a:rPr lang="en-US" sz="1600" dirty="0">
                          <a:effectLst/>
                        </a:rPr>
                        <a:t>April 1</a:t>
                      </a:r>
                      <a:br>
                        <a:rPr lang="en-US" sz="1600" dirty="0">
                          <a:effectLst/>
                        </a:rPr>
                      </a:br>
                      <a:r>
                        <a:rPr lang="en-US" sz="1600" dirty="0">
                          <a:effectLst/>
                        </a:rPr>
                        <a:t>and onward</a:t>
                      </a:r>
                    </a:p>
                    <a:p>
                      <a:pPr marL="0" marR="0">
                        <a:lnSpc>
                          <a:spcPct val="115000"/>
                        </a:lnSpc>
                        <a:spcBef>
                          <a:spcPts val="0"/>
                        </a:spcBef>
                        <a:spcAft>
                          <a:spcPts val="1000"/>
                        </a:spcAft>
                      </a:pPr>
                      <a:r>
                        <a:rPr lang="en-US" sz="1200" dirty="0">
                          <a:effectLst/>
                        </a:rPr>
                        <a:t> </a:t>
                      </a:r>
                      <a:endParaRPr lang="en-US" sz="1100" dirty="0">
                        <a:effectLst/>
                        <a:latin typeface="Calibri"/>
                        <a:ea typeface="Calibri"/>
                        <a:cs typeface="Times New Roman"/>
                      </a:endParaRPr>
                    </a:p>
                  </a:txBody>
                  <a:tcPr marL="47625" marR="47625" marT="47625" marB="47625" anchor="ctr"/>
                </a:tc>
                <a:extLst>
                  <a:ext uri="{0D108BD9-81ED-4DB2-BD59-A6C34878D82A}">
                    <a16:rowId xmlns:a16="http://schemas.microsoft.com/office/drawing/2014/main" val="10000"/>
                  </a:ext>
                </a:extLst>
              </a:tr>
              <a:tr h="740426">
                <a:tc vMerge="1">
                  <a:txBody>
                    <a:bodyPr/>
                    <a:lstStyle/>
                    <a:p>
                      <a:endParaRPr lang="en-US"/>
                    </a:p>
                  </a:txBody>
                  <a:tcPr/>
                </a:tc>
                <a:tc>
                  <a:txBody>
                    <a:bodyPr/>
                    <a:lstStyle/>
                    <a:p>
                      <a:pPr marL="0" marR="0">
                        <a:lnSpc>
                          <a:spcPct val="115000"/>
                        </a:lnSpc>
                        <a:spcBef>
                          <a:spcPts val="0"/>
                        </a:spcBef>
                        <a:spcAft>
                          <a:spcPts val="1000"/>
                        </a:spcAft>
                      </a:pPr>
                      <a:r>
                        <a:rPr lang="en-US" sz="1200" dirty="0">
                          <a:effectLst/>
                        </a:rPr>
                        <a:t>Self-quarantine as advised by a health care provider.</a:t>
                      </a:r>
                      <a:endParaRPr lang="en-US" sz="1100" dirty="0">
                        <a:effectLst/>
                        <a:latin typeface="Calibri"/>
                        <a:ea typeface="Calibri"/>
                        <a:cs typeface="Times New Roman"/>
                      </a:endParaRPr>
                    </a:p>
                  </a:txBody>
                  <a:tcPr marL="47625" marR="47625" marT="47625" marB="47625" anchor="ct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1"/>
                  </a:ext>
                </a:extLst>
              </a:tr>
              <a:tr h="689487">
                <a:tc vMerge="1">
                  <a:txBody>
                    <a:bodyPr/>
                    <a:lstStyle/>
                    <a:p>
                      <a:endParaRPr lang="en-US"/>
                    </a:p>
                  </a:txBody>
                  <a:tcPr/>
                </a:tc>
                <a:tc>
                  <a:txBody>
                    <a:bodyPr/>
                    <a:lstStyle/>
                    <a:p>
                      <a:pPr marL="0" marR="0">
                        <a:lnSpc>
                          <a:spcPct val="115000"/>
                        </a:lnSpc>
                        <a:spcBef>
                          <a:spcPts val="0"/>
                        </a:spcBef>
                        <a:spcAft>
                          <a:spcPts val="1000"/>
                        </a:spcAft>
                      </a:pPr>
                      <a:r>
                        <a:rPr lang="en-US" sz="1200">
                          <a:effectLst/>
                        </a:rPr>
                        <a:t>Experiencing symptoms and waiting for diagnosis.</a:t>
                      </a:r>
                      <a:endParaRPr lang="en-US" sz="1100">
                        <a:effectLst/>
                        <a:latin typeface="Calibri"/>
                        <a:ea typeface="Calibri"/>
                        <a:cs typeface="Times New Roman"/>
                      </a:endParaRPr>
                    </a:p>
                  </a:txBody>
                  <a:tcPr marL="47625" marR="47625" marT="47625" marB="47625" anchor="ct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2"/>
                  </a:ext>
                </a:extLst>
              </a:tr>
              <a:tr h="2132350">
                <a:tc>
                  <a:txBody>
                    <a:bodyPr/>
                    <a:lstStyle/>
                    <a:p>
                      <a:pPr marL="0" marR="0">
                        <a:lnSpc>
                          <a:spcPct val="115000"/>
                        </a:lnSpc>
                        <a:spcBef>
                          <a:spcPts val="0"/>
                        </a:spcBef>
                        <a:spcAft>
                          <a:spcPts val="1000"/>
                        </a:spcAft>
                      </a:pPr>
                      <a:r>
                        <a:rPr lang="en-US" sz="1800" dirty="0">
                          <a:effectLst/>
                          <a:latin typeface="+mn-lt"/>
                        </a:rPr>
                        <a:t>NY Law </a:t>
                      </a:r>
                    </a:p>
                    <a:p>
                      <a:pPr marL="0" marR="0">
                        <a:lnSpc>
                          <a:spcPct val="115000"/>
                        </a:lnSpc>
                        <a:spcBef>
                          <a:spcPts val="0"/>
                        </a:spcBef>
                        <a:spcAft>
                          <a:spcPts val="1000"/>
                        </a:spcAft>
                      </a:pPr>
                      <a:r>
                        <a:rPr lang="en-US" sz="1800" dirty="0">
                          <a:effectLst/>
                          <a:latin typeface="+mn-lt"/>
                        </a:rPr>
                        <a:t>for supplemental</a:t>
                      </a:r>
                      <a:br>
                        <a:rPr lang="en-US" sz="1800" dirty="0">
                          <a:effectLst/>
                          <a:latin typeface="+mn-lt"/>
                        </a:rPr>
                      </a:br>
                      <a:r>
                        <a:rPr lang="en-US" sz="1800" dirty="0">
                          <a:effectLst/>
                          <a:latin typeface="+mn-lt"/>
                        </a:rPr>
                        <a:t>benefits</a:t>
                      </a:r>
                      <a:endParaRPr lang="en-US" sz="1800" dirty="0">
                        <a:effectLst/>
                        <a:latin typeface="+mn-lt"/>
                        <a:ea typeface="Calibri"/>
                        <a:cs typeface="Times New Roman"/>
                      </a:endParaRPr>
                    </a:p>
                  </a:txBody>
                  <a:tcPr marL="47625" marR="47625" marT="47625" marB="47625"/>
                </a:tc>
                <a:tc>
                  <a:txBody>
                    <a:bodyPr/>
                    <a:lstStyle/>
                    <a:p>
                      <a:pPr marL="0" marR="0">
                        <a:lnSpc>
                          <a:spcPct val="115000"/>
                        </a:lnSpc>
                        <a:spcBef>
                          <a:spcPts val="0"/>
                        </a:spcBef>
                        <a:spcAft>
                          <a:spcPts val="1000"/>
                        </a:spcAft>
                      </a:pPr>
                      <a:r>
                        <a:rPr lang="en-US" sz="1400" dirty="0">
                          <a:effectLst/>
                        </a:rPr>
                        <a:t>A qualified quarantine meeting specific* NY requirements </a:t>
                      </a:r>
                      <a:r>
                        <a:rPr lang="en-US" sz="1200" dirty="0">
                          <a:effectLst/>
                        </a:rPr>
                        <a:t>*(Must have order of quarantine that meets the NYS requirements)</a:t>
                      </a:r>
                      <a:br>
                        <a:rPr lang="en-US" sz="1200" dirty="0">
                          <a:effectLst/>
                        </a:rPr>
                      </a:br>
                      <a:br>
                        <a:rPr lang="en-US" sz="1200" dirty="0">
                          <a:effectLst/>
                        </a:rPr>
                      </a:br>
                      <a:r>
                        <a:rPr lang="en-US" sz="1400" dirty="0">
                          <a:effectLst/>
                        </a:rPr>
                        <a:t>For New Yorkers making between $132,860 and $150,000 per year</a:t>
                      </a:r>
                      <a:endParaRPr lang="en-US" sz="1400" dirty="0">
                        <a:effectLst/>
                        <a:latin typeface="Calibri"/>
                        <a:ea typeface="Calibri"/>
                        <a:cs typeface="Times New Roman"/>
                      </a:endParaRPr>
                    </a:p>
                  </a:txBody>
                  <a:tcPr marL="47625" marR="47625" marT="47625" marB="47625" anchor="ctr"/>
                </a:tc>
                <a:tc>
                  <a:txBody>
                    <a:bodyPr/>
                    <a:lstStyle/>
                    <a:p>
                      <a:pPr marL="0" marR="0">
                        <a:lnSpc>
                          <a:spcPct val="115000"/>
                        </a:lnSpc>
                        <a:spcBef>
                          <a:spcPts val="0"/>
                        </a:spcBef>
                        <a:spcAft>
                          <a:spcPts val="1000"/>
                        </a:spcAft>
                      </a:pPr>
                      <a:r>
                        <a:rPr lang="en-US" sz="1200" dirty="0">
                          <a:effectLst/>
                        </a:rPr>
                        <a:t>Up to</a:t>
                      </a:r>
                      <a:br>
                        <a:rPr lang="en-US" sz="1200" dirty="0">
                          <a:effectLst/>
                        </a:rPr>
                      </a:br>
                      <a:r>
                        <a:rPr lang="en-US" sz="1200" dirty="0">
                          <a:effectLst/>
                        </a:rPr>
                        <a:t>$329.62</a:t>
                      </a:r>
                      <a:endParaRPr lang="en-US" sz="1100" dirty="0">
                        <a:effectLst/>
                        <a:latin typeface="Calibri"/>
                        <a:ea typeface="Calibri"/>
                        <a:cs typeface="Times New Roman"/>
                      </a:endParaRPr>
                    </a:p>
                  </a:txBody>
                  <a:tcPr marL="47625" marR="47625" marT="47625" marB="47625" anchor="ctr"/>
                </a:tc>
                <a:tc>
                  <a:txBody>
                    <a:bodyPr/>
                    <a:lstStyle/>
                    <a:p>
                      <a:pPr marL="0" marR="0">
                        <a:lnSpc>
                          <a:spcPct val="115000"/>
                        </a:lnSpc>
                        <a:spcBef>
                          <a:spcPts val="0"/>
                        </a:spcBef>
                        <a:spcAft>
                          <a:spcPts val="1000"/>
                        </a:spcAft>
                      </a:pPr>
                      <a:r>
                        <a:rPr lang="en-US" sz="1600" b="1" dirty="0">
                          <a:solidFill>
                            <a:schemeClr val="tx1"/>
                          </a:solidFill>
                          <a:effectLst/>
                        </a:rPr>
                        <a:t>April 1</a:t>
                      </a:r>
                      <a:br>
                        <a:rPr lang="en-US" sz="1600" b="1" dirty="0">
                          <a:solidFill>
                            <a:schemeClr val="tx1"/>
                          </a:solidFill>
                          <a:effectLst/>
                        </a:rPr>
                      </a:br>
                      <a:r>
                        <a:rPr lang="en-US" sz="1600" b="1" dirty="0">
                          <a:solidFill>
                            <a:schemeClr val="tx1"/>
                          </a:solidFill>
                          <a:effectLst/>
                        </a:rPr>
                        <a:t>and onward</a:t>
                      </a:r>
                      <a:endParaRPr lang="en-US" sz="1600" b="1" dirty="0">
                        <a:solidFill>
                          <a:schemeClr val="tx1"/>
                        </a:solidFill>
                        <a:effectLst/>
                        <a:latin typeface="Calibri"/>
                        <a:ea typeface="Calibri"/>
                        <a:cs typeface="Times New Roman"/>
                      </a:endParaRPr>
                    </a:p>
                  </a:txBody>
                  <a:tcPr marL="47625" marR="47625" marT="47625" marB="47625" anchor="ctr"/>
                </a:tc>
                <a:extLst>
                  <a:ext uri="{0D108BD9-81ED-4DB2-BD59-A6C34878D82A}">
                    <a16:rowId xmlns:a16="http://schemas.microsoft.com/office/drawing/2014/main" val="10003"/>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137973691"/>
              </p:ext>
            </p:extLst>
          </p:nvPr>
        </p:nvGraphicFramePr>
        <p:xfrm>
          <a:off x="5257800" y="114299"/>
          <a:ext cx="3863580" cy="1193801"/>
        </p:xfrm>
        <a:graphic>
          <a:graphicData uri="http://schemas.openxmlformats.org/drawingml/2006/table">
            <a:tbl>
              <a:tblPr/>
              <a:tblGrid>
                <a:gridCol w="1600200">
                  <a:extLst>
                    <a:ext uri="{9D8B030D-6E8A-4147-A177-3AD203B41FA5}">
                      <a16:colId xmlns:a16="http://schemas.microsoft.com/office/drawing/2014/main" val="20000"/>
                    </a:ext>
                  </a:extLst>
                </a:gridCol>
                <a:gridCol w="1143000">
                  <a:extLst>
                    <a:ext uri="{9D8B030D-6E8A-4147-A177-3AD203B41FA5}">
                      <a16:colId xmlns:a16="http://schemas.microsoft.com/office/drawing/2014/main" val="20001"/>
                    </a:ext>
                  </a:extLst>
                </a:gridCol>
                <a:gridCol w="1120380">
                  <a:extLst>
                    <a:ext uri="{9D8B030D-6E8A-4147-A177-3AD203B41FA5}">
                      <a16:colId xmlns:a16="http://schemas.microsoft.com/office/drawing/2014/main" val="20002"/>
                    </a:ext>
                  </a:extLst>
                </a:gridCol>
              </a:tblGrid>
              <a:tr h="1193801">
                <a:tc>
                  <a:txBody>
                    <a:bodyPr/>
                    <a:lstStyle/>
                    <a:p>
                      <a:pPr algn="l"/>
                      <a:endParaRPr lang="en-US" sz="1200" b="1" dirty="0">
                        <a:effectLst/>
                      </a:endParaRPr>
                    </a:p>
                    <a:p>
                      <a:pPr algn="l"/>
                      <a:r>
                        <a:rPr lang="en-US" sz="1400" b="1" dirty="0">
                          <a:effectLst/>
                        </a:rPr>
                        <a:t>COVID-19 Reason</a:t>
                      </a:r>
                    </a:p>
                    <a:p>
                      <a:pPr algn="l"/>
                      <a:r>
                        <a:rPr lang="en-US" sz="1400" b="1" dirty="0">
                          <a:effectLst/>
                        </a:rPr>
                        <a:t> for Leave</a:t>
                      </a:r>
                      <a:endParaRPr lang="en-US" sz="1400" dirty="0">
                        <a:effectLst/>
                      </a:endParaRPr>
                    </a:p>
                  </a:txBody>
                  <a:tcPr marL="47625" marR="47625" marT="47625" marB="47625" anchor="ctr">
                    <a:lnL>
                      <a:noFill/>
                    </a:lnL>
                    <a:lnR>
                      <a:noFill/>
                    </a:lnR>
                    <a:lnT>
                      <a:noFill/>
                    </a:lnT>
                    <a:lnB>
                      <a:noFill/>
                    </a:lnB>
                  </a:tcPr>
                </a:tc>
                <a:tc>
                  <a:txBody>
                    <a:bodyPr/>
                    <a:lstStyle/>
                    <a:p>
                      <a:pPr algn="l"/>
                      <a:endParaRPr lang="en-US" sz="1200" b="1" dirty="0">
                        <a:effectLst/>
                      </a:endParaRPr>
                    </a:p>
                    <a:p>
                      <a:pPr algn="l"/>
                      <a:r>
                        <a:rPr lang="en-US" sz="1400" b="1" dirty="0">
                          <a:effectLst/>
                        </a:rPr>
                        <a:t>Employee’s max. Weekly Benefits</a:t>
                      </a:r>
                      <a:endParaRPr lang="en-US" sz="1400" dirty="0">
                        <a:effectLst/>
                      </a:endParaRPr>
                    </a:p>
                  </a:txBody>
                  <a:tcPr marL="47625" marR="47625" marT="47625" marB="47625">
                    <a:lnL>
                      <a:noFill/>
                    </a:lnL>
                    <a:lnR>
                      <a:noFill/>
                    </a:lnR>
                    <a:lnT>
                      <a:noFill/>
                    </a:lnT>
                    <a:lnB>
                      <a:noFill/>
                    </a:lnB>
                  </a:tcPr>
                </a:tc>
                <a:tc>
                  <a:txBody>
                    <a:bodyPr/>
                    <a:lstStyle/>
                    <a:p>
                      <a:pPr algn="l"/>
                      <a:endParaRPr lang="en-US" sz="1200" b="1" dirty="0">
                        <a:effectLst/>
                      </a:endParaRPr>
                    </a:p>
                    <a:p>
                      <a:pPr algn="l"/>
                      <a:endParaRPr lang="en-US" sz="1200" b="1" dirty="0">
                        <a:effectLst/>
                      </a:endParaRPr>
                    </a:p>
                    <a:p>
                      <a:pPr algn="l"/>
                      <a:r>
                        <a:rPr lang="en-US" sz="1400" b="1" dirty="0">
                          <a:effectLst/>
                        </a:rPr>
                        <a:t>Eligibility </a:t>
                      </a:r>
                    </a:p>
                    <a:p>
                      <a:pPr algn="l"/>
                      <a:r>
                        <a:rPr lang="en-US" sz="1400" b="1" dirty="0">
                          <a:effectLst/>
                        </a:rPr>
                        <a:t>Period</a:t>
                      </a:r>
                      <a:r>
                        <a:rPr lang="en-US" sz="1400" dirty="0">
                          <a:effectLst/>
                        </a:rPr>
                        <a:t> </a:t>
                      </a:r>
                    </a:p>
                  </a:txBody>
                  <a:tcPr marL="47625" marR="47625" marT="47625" marB="47625" anchor="ctr">
                    <a:lnL>
                      <a:noFill/>
                    </a:lnL>
                    <a:lnR>
                      <a:noFill/>
                    </a:lnR>
                    <a:lnT>
                      <a:noFill/>
                    </a:lnT>
                    <a:lnB>
                      <a:noFill/>
                    </a:lnB>
                  </a:tcPr>
                </a:tc>
                <a:extLst>
                  <a:ext uri="{0D108BD9-81ED-4DB2-BD59-A6C34878D82A}">
                    <a16:rowId xmlns:a16="http://schemas.microsoft.com/office/drawing/2014/main" val="10000"/>
                  </a:ext>
                </a:extLst>
              </a:tr>
            </a:tbl>
          </a:graphicData>
        </a:graphic>
      </p:graphicFrame>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29854" y="6011863"/>
            <a:ext cx="1828800" cy="3189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42" name="Group 41">
            <a:extLst>
              <a:ext uri="{FF2B5EF4-FFF2-40B4-BE49-F238E27FC236}">
                <a16:creationId xmlns:a16="http://schemas.microsoft.com/office/drawing/2014/main" id="{5F8A7F7F-DD1A-4F41-98AC-B9CE2A620C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0108" y="1699589"/>
            <a:ext cx="2755857" cy="3470421"/>
            <a:chOff x="697883" y="1816768"/>
            <a:chExt cx="3674476" cy="3470421"/>
          </a:xfrm>
        </p:grpSpPr>
        <p:sp>
          <p:nvSpPr>
            <p:cNvPr id="43" name="Rectangle 42">
              <a:extLst>
                <a:ext uri="{FF2B5EF4-FFF2-40B4-BE49-F238E27FC236}">
                  <a16:creationId xmlns:a16="http://schemas.microsoft.com/office/drawing/2014/main" id="{CEF47228-EB7C-4EBA-BE01-DA6CB24102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4" name="Isosceles Triangle 22">
              <a:extLst>
                <a:ext uri="{FF2B5EF4-FFF2-40B4-BE49-F238E27FC236}">
                  <a16:creationId xmlns:a16="http://schemas.microsoft.com/office/drawing/2014/main" id="{3D2FD25A-EFFD-4F5C-9258-981F5907DE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5" name="Rectangle 44">
              <a:extLst>
                <a:ext uri="{FF2B5EF4-FFF2-40B4-BE49-F238E27FC236}">
                  <a16:creationId xmlns:a16="http://schemas.microsoft.com/office/drawing/2014/main" id="{DCF573BC-A06F-4036-A3A8-9D07DDE622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5" name="Rectangle 34"/>
          <p:cNvSpPr/>
          <p:nvPr/>
        </p:nvSpPr>
        <p:spPr>
          <a:xfrm>
            <a:off x="525218" y="3003048"/>
            <a:ext cx="2790187" cy="1123384"/>
          </a:xfrm>
          <a:prstGeom prst="rect">
            <a:avLst/>
          </a:prstGeom>
        </p:spPr>
        <p:txBody>
          <a:bodyPr wrap="none">
            <a:spAutoFit/>
          </a:bodyPr>
          <a:lstStyle/>
          <a:p>
            <a:r>
              <a:rPr lang="en-US" sz="3200" dirty="0">
                <a:solidFill>
                  <a:schemeClr val="bg1"/>
                </a:solidFill>
                <a:latin typeface="+mj-lt"/>
              </a:rPr>
              <a:t> New York State</a:t>
            </a:r>
          </a:p>
          <a:p>
            <a:pPr algn="ctr"/>
            <a:r>
              <a:rPr lang="en-US" sz="3200" dirty="0">
                <a:solidFill>
                  <a:schemeClr val="bg1"/>
                </a:solidFill>
                <a:latin typeface="+mj-lt"/>
              </a:rPr>
              <a:t>Laws</a:t>
            </a:r>
            <a:r>
              <a:rPr lang="en-US" sz="3500" dirty="0">
                <a:latin typeface="+mj-lt"/>
              </a:rPr>
              <a:t> </a:t>
            </a:r>
          </a:p>
        </p:txBody>
      </p:sp>
    </p:spTree>
    <p:extLst>
      <p:ext uri="{BB962C8B-B14F-4D97-AF65-F5344CB8AC3E}">
        <p14:creationId xmlns:p14="http://schemas.microsoft.com/office/powerpoint/2010/main" val="38974213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5911E3A-C35B-4EF7-A355-B84E9A14A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3" name="Group 12">
            <a:extLst>
              <a:ext uri="{FF2B5EF4-FFF2-40B4-BE49-F238E27FC236}">
                <a16:creationId xmlns:a16="http://schemas.microsoft.com/office/drawing/2014/main" id="{E21ADB3D-AD65-44B4-847D-5E90E90A5D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3134" y="0"/>
            <a:ext cx="9438087" cy="6853238"/>
            <a:chOff x="-417513" y="0"/>
            <a:chExt cx="12584114" cy="6853238"/>
          </a:xfrm>
        </p:grpSpPr>
        <p:sp>
          <p:nvSpPr>
            <p:cNvPr id="14" name="Freeform 5">
              <a:extLst>
                <a:ext uri="{FF2B5EF4-FFF2-40B4-BE49-F238E27FC236}">
                  <a16:creationId xmlns:a16="http://schemas.microsoft.com/office/drawing/2014/main" id="{CF580C70-814C-4845-B645-919BFFBD16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5" name="Freeform 6">
              <a:extLst>
                <a:ext uri="{FF2B5EF4-FFF2-40B4-BE49-F238E27FC236}">
                  <a16:creationId xmlns:a16="http://schemas.microsoft.com/office/drawing/2014/main" id="{34D7BF57-4CAA-45B2-9EF0-0AA1FCF70B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 name="Freeform 7">
              <a:extLst>
                <a:ext uri="{FF2B5EF4-FFF2-40B4-BE49-F238E27FC236}">
                  <a16:creationId xmlns:a16="http://schemas.microsoft.com/office/drawing/2014/main" id="{7886F306-C03A-40C6-8FD5-DCE3D4595D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 name="Freeform 8">
              <a:extLst>
                <a:ext uri="{FF2B5EF4-FFF2-40B4-BE49-F238E27FC236}">
                  <a16:creationId xmlns:a16="http://schemas.microsoft.com/office/drawing/2014/main" id="{2FDC9A36-C7C3-47D7-A64E-ED25C47EC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 name="Freeform 9">
              <a:extLst>
                <a:ext uri="{FF2B5EF4-FFF2-40B4-BE49-F238E27FC236}">
                  <a16:creationId xmlns:a16="http://schemas.microsoft.com/office/drawing/2014/main" id="{BB19BC37-158A-43DC-9A9E-E45CC71954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9" name="Freeform 10">
              <a:extLst>
                <a:ext uri="{FF2B5EF4-FFF2-40B4-BE49-F238E27FC236}">
                  <a16:creationId xmlns:a16="http://schemas.microsoft.com/office/drawing/2014/main" id="{077654CC-108F-48D5-B5E9-437F164F52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0" name="Freeform 11">
              <a:extLst>
                <a:ext uri="{FF2B5EF4-FFF2-40B4-BE49-F238E27FC236}">
                  <a16:creationId xmlns:a16="http://schemas.microsoft.com/office/drawing/2014/main" id="{A3CF3A63-1C1E-4E85-A78A-FDC16431E3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2">
              <a:extLst>
                <a:ext uri="{FF2B5EF4-FFF2-40B4-BE49-F238E27FC236}">
                  <a16:creationId xmlns:a16="http://schemas.microsoft.com/office/drawing/2014/main" id="{8740FC9A-72DD-4D9B-BA25-1CCED13524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3">
              <a:extLst>
                <a:ext uri="{FF2B5EF4-FFF2-40B4-BE49-F238E27FC236}">
                  <a16:creationId xmlns:a16="http://schemas.microsoft.com/office/drawing/2014/main" id="{7FBF5743-F2AE-4D0D-BCD1-01F7686D01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4">
              <a:extLst>
                <a:ext uri="{FF2B5EF4-FFF2-40B4-BE49-F238E27FC236}">
                  <a16:creationId xmlns:a16="http://schemas.microsoft.com/office/drawing/2014/main" id="{CED32316-D4F7-4795-BBE0-DEBB60E27C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5">
              <a:extLst>
                <a:ext uri="{FF2B5EF4-FFF2-40B4-BE49-F238E27FC236}">
                  <a16:creationId xmlns:a16="http://schemas.microsoft.com/office/drawing/2014/main" id="{583B23C9-B9B7-4E93-9538-CBE316F83F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6">
              <a:extLst>
                <a:ext uri="{FF2B5EF4-FFF2-40B4-BE49-F238E27FC236}">
                  <a16:creationId xmlns:a16="http://schemas.microsoft.com/office/drawing/2014/main" id="{5B144260-9F2C-4ADB-A37C-1CFB4B428B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17">
              <a:extLst>
                <a:ext uri="{FF2B5EF4-FFF2-40B4-BE49-F238E27FC236}">
                  <a16:creationId xmlns:a16="http://schemas.microsoft.com/office/drawing/2014/main" id="{53FF918D-79D3-4F55-A68C-0DD5880DAB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7" name="Freeform 18">
              <a:extLst>
                <a:ext uri="{FF2B5EF4-FFF2-40B4-BE49-F238E27FC236}">
                  <a16:creationId xmlns:a16="http://schemas.microsoft.com/office/drawing/2014/main" id="{B9FC1440-933F-44FE-8D77-4827DD0F99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8" name="Freeform 19">
              <a:extLst>
                <a:ext uri="{FF2B5EF4-FFF2-40B4-BE49-F238E27FC236}">
                  <a16:creationId xmlns:a16="http://schemas.microsoft.com/office/drawing/2014/main" id="{0F67F308-A67C-4D2E-B081-59BB31D8EC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0">
              <a:extLst>
                <a:ext uri="{FF2B5EF4-FFF2-40B4-BE49-F238E27FC236}">
                  <a16:creationId xmlns:a16="http://schemas.microsoft.com/office/drawing/2014/main" id="{80112F01-90EB-4AEC-A39C-5C6875FFB9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30" name="Freeform 21">
              <a:extLst>
                <a:ext uri="{FF2B5EF4-FFF2-40B4-BE49-F238E27FC236}">
                  <a16:creationId xmlns:a16="http://schemas.microsoft.com/office/drawing/2014/main" id="{893F6B05-90EB-4C75-A0F0-C7247553BD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31" name="Freeform 22">
              <a:extLst>
                <a:ext uri="{FF2B5EF4-FFF2-40B4-BE49-F238E27FC236}">
                  <a16:creationId xmlns:a16="http://schemas.microsoft.com/office/drawing/2014/main" id="{227B563B-E0C0-4D81-966D-B5E2DBAAE8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2" name="Freeform 23">
              <a:extLst>
                <a:ext uri="{FF2B5EF4-FFF2-40B4-BE49-F238E27FC236}">
                  <a16:creationId xmlns:a16="http://schemas.microsoft.com/office/drawing/2014/main" id="{130DF93D-D1FF-477A-BDCE-C8B01C3B47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3" name="Freeform 24">
              <a:extLst>
                <a:ext uri="{FF2B5EF4-FFF2-40B4-BE49-F238E27FC236}">
                  <a16:creationId xmlns:a16="http://schemas.microsoft.com/office/drawing/2014/main" id="{44ED67A1-C6FE-4AC8-8473-11DAC03DCD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4" name="Freeform 25">
              <a:extLst>
                <a:ext uri="{FF2B5EF4-FFF2-40B4-BE49-F238E27FC236}">
                  <a16:creationId xmlns:a16="http://schemas.microsoft.com/office/drawing/2014/main" id="{213A54F3-15FA-4C8F-8ABF-CE77E72196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36" name="Group 35">
            <a:extLst>
              <a:ext uri="{FF2B5EF4-FFF2-40B4-BE49-F238E27FC236}">
                <a16:creationId xmlns:a16="http://schemas.microsoft.com/office/drawing/2014/main" id="{5F8A7F7F-DD1A-4F41-98AC-B9CE2A620C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0108" y="1699589"/>
            <a:ext cx="2755857" cy="3470421"/>
            <a:chOff x="697883" y="1816768"/>
            <a:chExt cx="3674476" cy="3470421"/>
          </a:xfrm>
        </p:grpSpPr>
        <p:sp>
          <p:nvSpPr>
            <p:cNvPr id="37" name="Rectangle 36">
              <a:extLst>
                <a:ext uri="{FF2B5EF4-FFF2-40B4-BE49-F238E27FC236}">
                  <a16:creationId xmlns:a16="http://schemas.microsoft.com/office/drawing/2014/main" id="{CEF47228-EB7C-4EBA-BE01-DA6CB24102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8" name="Isosceles Triangle 22">
              <a:extLst>
                <a:ext uri="{FF2B5EF4-FFF2-40B4-BE49-F238E27FC236}">
                  <a16:creationId xmlns:a16="http://schemas.microsoft.com/office/drawing/2014/main" id="{3D2FD25A-EFFD-4F5C-9258-981F5907DE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9" name="Rectangle 38">
              <a:extLst>
                <a:ext uri="{FF2B5EF4-FFF2-40B4-BE49-F238E27FC236}">
                  <a16:creationId xmlns:a16="http://schemas.microsoft.com/office/drawing/2014/main" id="{DCF573BC-A06F-4036-A3A8-9D07DDE622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678657" y="2415322"/>
            <a:ext cx="2588798" cy="2399869"/>
          </a:xfrm>
        </p:spPr>
        <p:txBody>
          <a:bodyPr vert="horz" lIns="91440" tIns="45720" rIns="91440" bIns="45720" rtlCol="0" anchor="ctr">
            <a:normAutofit/>
          </a:bodyPr>
          <a:lstStyle/>
          <a:p>
            <a:pPr>
              <a:lnSpc>
                <a:spcPct val="90000"/>
              </a:lnSpc>
            </a:pPr>
            <a:r>
              <a:rPr lang="en-US" sz="3500" kern="1200">
                <a:solidFill>
                  <a:srgbClr val="FFFFFF"/>
                </a:solidFill>
                <a:latin typeface="+mj-lt"/>
                <a:ea typeface="+mj-ea"/>
                <a:cs typeface="+mj-cs"/>
              </a:rPr>
              <a:t>Federal Law </a:t>
            </a:r>
          </a:p>
        </p:txBody>
      </p:sp>
      <p:sp>
        <p:nvSpPr>
          <p:cNvPr id="6" name="Content Placeholder 5">
            <a:extLst>
              <a:ext uri="{FF2B5EF4-FFF2-40B4-BE49-F238E27FC236}">
                <a16:creationId xmlns:a16="http://schemas.microsoft.com/office/drawing/2014/main" id="{D2361A63-2706-4580-BD85-79B84E472C70}"/>
              </a:ext>
            </a:extLst>
          </p:cNvPr>
          <p:cNvSpPr>
            <a:spLocks noGrp="1"/>
          </p:cNvSpPr>
          <p:nvPr>
            <p:ph idx="1"/>
          </p:nvPr>
        </p:nvSpPr>
        <p:spPr>
          <a:xfrm>
            <a:off x="3840480" y="485775"/>
            <a:ext cx="4711446" cy="6143625"/>
          </a:xfrm>
        </p:spPr>
        <p:txBody>
          <a:bodyPr vert="horz" lIns="91440" tIns="45720" rIns="91440" bIns="45720" rtlCol="0" anchor="ctr">
            <a:normAutofit/>
          </a:bodyPr>
          <a:lstStyle/>
          <a:p>
            <a:pPr marL="114300" indent="0">
              <a:lnSpc>
                <a:spcPct val="90000"/>
              </a:lnSpc>
              <a:buNone/>
            </a:pPr>
            <a:r>
              <a:rPr lang="en-US" sz="2800" b="1" dirty="0"/>
              <a:t>Families First Coronavirus Response Act (FFCRA)</a:t>
            </a:r>
          </a:p>
          <a:p>
            <a:pPr indent="-228600">
              <a:lnSpc>
                <a:spcPct val="90000"/>
              </a:lnSpc>
            </a:pPr>
            <a:endParaRPr lang="en-US" sz="2800" dirty="0"/>
          </a:p>
          <a:p>
            <a:pPr marL="342900" indent="-228600">
              <a:lnSpc>
                <a:spcPct val="90000"/>
              </a:lnSpc>
            </a:pPr>
            <a:r>
              <a:rPr lang="en-US" sz="2800" dirty="0"/>
              <a:t>Establishes a federal emergency paid-leave benefits program</a:t>
            </a:r>
          </a:p>
          <a:p>
            <a:pPr indent="-228600">
              <a:lnSpc>
                <a:spcPct val="90000"/>
              </a:lnSpc>
            </a:pPr>
            <a:endParaRPr lang="en-US" sz="1000" dirty="0"/>
          </a:p>
          <a:p>
            <a:pPr marL="342900" indent="-228600">
              <a:lnSpc>
                <a:spcPct val="90000"/>
              </a:lnSpc>
            </a:pPr>
            <a:r>
              <a:rPr lang="en-US" sz="2800" dirty="0"/>
              <a:t>2 Paid Leave Components</a:t>
            </a:r>
          </a:p>
          <a:p>
            <a:pPr indent="-228600">
              <a:lnSpc>
                <a:spcPct val="90000"/>
              </a:lnSpc>
            </a:pPr>
            <a:endParaRPr lang="en-US" sz="1000" dirty="0"/>
          </a:p>
          <a:p>
            <a:pPr lvl="2">
              <a:lnSpc>
                <a:spcPct val="90000"/>
              </a:lnSpc>
              <a:buFont typeface="Wingdings" panose="05000000000000000000" pitchFamily="2" charset="2"/>
              <a:buChar char="ü"/>
            </a:pPr>
            <a:r>
              <a:rPr lang="en-US" dirty="0"/>
              <a:t>Emergency Paid Sick Leave Act (EPSLA)</a:t>
            </a:r>
          </a:p>
          <a:p>
            <a:pPr marL="685800" lvl="1" indent="-171450">
              <a:lnSpc>
                <a:spcPct val="90000"/>
              </a:lnSpc>
              <a:buFont typeface="Wingdings" panose="05000000000000000000" pitchFamily="2" charset="2"/>
              <a:buChar char="ü"/>
            </a:pPr>
            <a:endParaRPr lang="en-US" sz="1000" dirty="0"/>
          </a:p>
          <a:p>
            <a:pPr lvl="2">
              <a:lnSpc>
                <a:spcPct val="90000"/>
              </a:lnSpc>
              <a:buFont typeface="Wingdings" panose="05000000000000000000" pitchFamily="2" charset="2"/>
              <a:buChar char="ü"/>
            </a:pPr>
            <a:r>
              <a:rPr lang="en-US" dirty="0"/>
              <a:t>Expanded FMLA (EFMLA)</a:t>
            </a:r>
          </a:p>
        </p:txBody>
      </p:sp>
      <p:sp>
        <p:nvSpPr>
          <p:cNvPr id="3" name="Footer Placeholder 2"/>
          <p:cNvSpPr>
            <a:spLocks noGrp="1"/>
          </p:cNvSpPr>
          <p:nvPr>
            <p:ph type="ftr" sz="quarter" idx="11"/>
          </p:nvPr>
        </p:nvSpPr>
        <p:spPr/>
        <p:txBody>
          <a:bodyPr/>
          <a:lstStyle/>
          <a:p>
            <a:r>
              <a:rPr lang="en-US" dirty="0"/>
              <a:t>COVID-19</a:t>
            </a:r>
          </a:p>
        </p:txBody>
      </p:sp>
      <p:sp>
        <p:nvSpPr>
          <p:cNvPr id="4" name="Slide Number Placeholder 3"/>
          <p:cNvSpPr>
            <a:spLocks noGrp="1"/>
          </p:cNvSpPr>
          <p:nvPr>
            <p:ph type="sldNum" sz="quarter" idx="12"/>
          </p:nvPr>
        </p:nvSpPr>
        <p:spPr/>
        <p:txBody>
          <a:bodyPr/>
          <a:lstStyle/>
          <a:p>
            <a:fld id="{FD9E7D06-2E18-4492-AC2D-B04DDEB47BB3}" type="slidenum">
              <a:rPr lang="en-US" smtClean="0"/>
              <a:t>18</a:t>
            </a:fld>
            <a:endParaRPr lang="en-US"/>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5387" y="520700"/>
            <a:ext cx="2554287" cy="871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4752" y="5715001"/>
            <a:ext cx="2060575" cy="731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712472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5911E3A-C35B-4EF7-A355-B84E9A14A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3" name="Group 12">
            <a:extLst>
              <a:ext uri="{FF2B5EF4-FFF2-40B4-BE49-F238E27FC236}">
                <a16:creationId xmlns:a16="http://schemas.microsoft.com/office/drawing/2014/main" id="{E21ADB3D-AD65-44B4-847D-5E90E90A5D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3134" y="0"/>
            <a:ext cx="9438087" cy="6853238"/>
            <a:chOff x="-417513" y="0"/>
            <a:chExt cx="12584114" cy="6853238"/>
          </a:xfrm>
        </p:grpSpPr>
        <p:sp>
          <p:nvSpPr>
            <p:cNvPr id="14" name="Freeform 5">
              <a:extLst>
                <a:ext uri="{FF2B5EF4-FFF2-40B4-BE49-F238E27FC236}">
                  <a16:creationId xmlns:a16="http://schemas.microsoft.com/office/drawing/2014/main" id="{CF580C70-814C-4845-B645-919BFFBD16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5" name="Freeform 6">
              <a:extLst>
                <a:ext uri="{FF2B5EF4-FFF2-40B4-BE49-F238E27FC236}">
                  <a16:creationId xmlns:a16="http://schemas.microsoft.com/office/drawing/2014/main" id="{34D7BF57-4CAA-45B2-9EF0-0AA1FCF70B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 name="Freeform 7">
              <a:extLst>
                <a:ext uri="{FF2B5EF4-FFF2-40B4-BE49-F238E27FC236}">
                  <a16:creationId xmlns:a16="http://schemas.microsoft.com/office/drawing/2014/main" id="{7886F306-C03A-40C6-8FD5-DCE3D4595D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 name="Freeform 8">
              <a:extLst>
                <a:ext uri="{FF2B5EF4-FFF2-40B4-BE49-F238E27FC236}">
                  <a16:creationId xmlns:a16="http://schemas.microsoft.com/office/drawing/2014/main" id="{2FDC9A36-C7C3-47D7-A64E-ED25C47EC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 name="Freeform 9">
              <a:extLst>
                <a:ext uri="{FF2B5EF4-FFF2-40B4-BE49-F238E27FC236}">
                  <a16:creationId xmlns:a16="http://schemas.microsoft.com/office/drawing/2014/main" id="{BB19BC37-158A-43DC-9A9E-E45CC71954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9" name="Freeform 10">
              <a:extLst>
                <a:ext uri="{FF2B5EF4-FFF2-40B4-BE49-F238E27FC236}">
                  <a16:creationId xmlns:a16="http://schemas.microsoft.com/office/drawing/2014/main" id="{077654CC-108F-48D5-B5E9-437F164F52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0" name="Freeform 11">
              <a:extLst>
                <a:ext uri="{FF2B5EF4-FFF2-40B4-BE49-F238E27FC236}">
                  <a16:creationId xmlns:a16="http://schemas.microsoft.com/office/drawing/2014/main" id="{A3CF3A63-1C1E-4E85-A78A-FDC16431E3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2">
              <a:extLst>
                <a:ext uri="{FF2B5EF4-FFF2-40B4-BE49-F238E27FC236}">
                  <a16:creationId xmlns:a16="http://schemas.microsoft.com/office/drawing/2014/main" id="{8740FC9A-72DD-4D9B-BA25-1CCED13524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3">
              <a:extLst>
                <a:ext uri="{FF2B5EF4-FFF2-40B4-BE49-F238E27FC236}">
                  <a16:creationId xmlns:a16="http://schemas.microsoft.com/office/drawing/2014/main" id="{7FBF5743-F2AE-4D0D-BCD1-01F7686D01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4">
              <a:extLst>
                <a:ext uri="{FF2B5EF4-FFF2-40B4-BE49-F238E27FC236}">
                  <a16:creationId xmlns:a16="http://schemas.microsoft.com/office/drawing/2014/main" id="{CED32316-D4F7-4795-BBE0-DEBB60E27C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5">
              <a:extLst>
                <a:ext uri="{FF2B5EF4-FFF2-40B4-BE49-F238E27FC236}">
                  <a16:creationId xmlns:a16="http://schemas.microsoft.com/office/drawing/2014/main" id="{583B23C9-B9B7-4E93-9538-CBE316F83F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6">
              <a:extLst>
                <a:ext uri="{FF2B5EF4-FFF2-40B4-BE49-F238E27FC236}">
                  <a16:creationId xmlns:a16="http://schemas.microsoft.com/office/drawing/2014/main" id="{5B144260-9F2C-4ADB-A37C-1CFB4B428B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17">
              <a:extLst>
                <a:ext uri="{FF2B5EF4-FFF2-40B4-BE49-F238E27FC236}">
                  <a16:creationId xmlns:a16="http://schemas.microsoft.com/office/drawing/2014/main" id="{53FF918D-79D3-4F55-A68C-0DD5880DAB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7" name="Freeform 18">
              <a:extLst>
                <a:ext uri="{FF2B5EF4-FFF2-40B4-BE49-F238E27FC236}">
                  <a16:creationId xmlns:a16="http://schemas.microsoft.com/office/drawing/2014/main" id="{B9FC1440-933F-44FE-8D77-4827DD0F99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8" name="Freeform 19">
              <a:extLst>
                <a:ext uri="{FF2B5EF4-FFF2-40B4-BE49-F238E27FC236}">
                  <a16:creationId xmlns:a16="http://schemas.microsoft.com/office/drawing/2014/main" id="{0F67F308-A67C-4D2E-B081-59BB31D8EC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0">
              <a:extLst>
                <a:ext uri="{FF2B5EF4-FFF2-40B4-BE49-F238E27FC236}">
                  <a16:creationId xmlns:a16="http://schemas.microsoft.com/office/drawing/2014/main" id="{80112F01-90EB-4AEC-A39C-5C6875FFB9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30" name="Freeform 21">
              <a:extLst>
                <a:ext uri="{FF2B5EF4-FFF2-40B4-BE49-F238E27FC236}">
                  <a16:creationId xmlns:a16="http://schemas.microsoft.com/office/drawing/2014/main" id="{893F6B05-90EB-4C75-A0F0-C7247553BD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31" name="Freeform 22">
              <a:extLst>
                <a:ext uri="{FF2B5EF4-FFF2-40B4-BE49-F238E27FC236}">
                  <a16:creationId xmlns:a16="http://schemas.microsoft.com/office/drawing/2014/main" id="{227B563B-E0C0-4D81-966D-B5E2DBAAE8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2" name="Freeform 23">
              <a:extLst>
                <a:ext uri="{FF2B5EF4-FFF2-40B4-BE49-F238E27FC236}">
                  <a16:creationId xmlns:a16="http://schemas.microsoft.com/office/drawing/2014/main" id="{130DF93D-D1FF-477A-BDCE-C8B01C3B47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3" name="Freeform 24">
              <a:extLst>
                <a:ext uri="{FF2B5EF4-FFF2-40B4-BE49-F238E27FC236}">
                  <a16:creationId xmlns:a16="http://schemas.microsoft.com/office/drawing/2014/main" id="{44ED67A1-C6FE-4AC8-8473-11DAC03DCD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4" name="Freeform 25">
              <a:extLst>
                <a:ext uri="{FF2B5EF4-FFF2-40B4-BE49-F238E27FC236}">
                  <a16:creationId xmlns:a16="http://schemas.microsoft.com/office/drawing/2014/main" id="{213A54F3-15FA-4C8F-8ABF-CE77E72196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36" name="Group 35">
            <a:extLst>
              <a:ext uri="{FF2B5EF4-FFF2-40B4-BE49-F238E27FC236}">
                <a16:creationId xmlns:a16="http://schemas.microsoft.com/office/drawing/2014/main" id="{5F8A7F7F-DD1A-4F41-98AC-B9CE2A620C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0108" y="1699589"/>
            <a:ext cx="2755857" cy="3470421"/>
            <a:chOff x="697883" y="1816768"/>
            <a:chExt cx="3674476" cy="3470421"/>
          </a:xfrm>
        </p:grpSpPr>
        <p:sp>
          <p:nvSpPr>
            <p:cNvPr id="37" name="Rectangle 36">
              <a:extLst>
                <a:ext uri="{FF2B5EF4-FFF2-40B4-BE49-F238E27FC236}">
                  <a16:creationId xmlns:a16="http://schemas.microsoft.com/office/drawing/2014/main" id="{CEF47228-EB7C-4EBA-BE01-DA6CB24102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8" name="Isosceles Triangle 22">
              <a:extLst>
                <a:ext uri="{FF2B5EF4-FFF2-40B4-BE49-F238E27FC236}">
                  <a16:creationId xmlns:a16="http://schemas.microsoft.com/office/drawing/2014/main" id="{3D2FD25A-EFFD-4F5C-9258-981F5907DE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9" name="Rectangle 38">
              <a:extLst>
                <a:ext uri="{FF2B5EF4-FFF2-40B4-BE49-F238E27FC236}">
                  <a16:creationId xmlns:a16="http://schemas.microsoft.com/office/drawing/2014/main" id="{DCF573BC-A06F-4036-A3A8-9D07DDE622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678657" y="2415322"/>
            <a:ext cx="2588798" cy="2399869"/>
          </a:xfrm>
        </p:spPr>
        <p:txBody>
          <a:bodyPr vert="horz" lIns="91440" tIns="45720" rIns="91440" bIns="45720" rtlCol="0" anchor="ctr">
            <a:normAutofit/>
          </a:bodyPr>
          <a:lstStyle/>
          <a:p>
            <a:pPr>
              <a:lnSpc>
                <a:spcPct val="90000"/>
              </a:lnSpc>
            </a:pPr>
            <a:r>
              <a:rPr lang="en-US" sz="3500" b="1" kern="1200">
                <a:solidFill>
                  <a:srgbClr val="FFFFFF"/>
                </a:solidFill>
                <a:latin typeface="+mj-lt"/>
                <a:ea typeface="+mj-ea"/>
                <a:cs typeface="+mj-cs"/>
              </a:rPr>
              <a:t>Families First Coronavirus Response Act</a:t>
            </a:r>
          </a:p>
        </p:txBody>
      </p:sp>
      <p:sp>
        <p:nvSpPr>
          <p:cNvPr id="6" name="Content Placeholder 5">
            <a:extLst>
              <a:ext uri="{FF2B5EF4-FFF2-40B4-BE49-F238E27FC236}">
                <a16:creationId xmlns:a16="http://schemas.microsoft.com/office/drawing/2014/main" id="{BEDA8232-A70B-4ECF-995F-D0AD6F8F5977}"/>
              </a:ext>
            </a:extLst>
          </p:cNvPr>
          <p:cNvSpPr>
            <a:spLocks noGrp="1"/>
          </p:cNvSpPr>
          <p:nvPr>
            <p:ph idx="1"/>
          </p:nvPr>
        </p:nvSpPr>
        <p:spPr>
          <a:xfrm>
            <a:off x="3573849" y="208565"/>
            <a:ext cx="5023307" cy="6426581"/>
          </a:xfrm>
        </p:spPr>
        <p:txBody>
          <a:bodyPr vert="horz" lIns="91440" tIns="45720" rIns="91440" bIns="45720" rtlCol="0" anchor="ctr">
            <a:normAutofit fontScale="85000" lnSpcReduction="20000"/>
          </a:bodyPr>
          <a:lstStyle/>
          <a:p>
            <a:pPr marL="342900" indent="-228600">
              <a:lnSpc>
                <a:spcPct val="90000"/>
              </a:lnSpc>
            </a:pPr>
            <a:endParaRPr lang="en-US" sz="1700" dirty="0"/>
          </a:p>
          <a:p>
            <a:pPr marL="342900" indent="-228600">
              <a:lnSpc>
                <a:spcPct val="90000"/>
              </a:lnSpc>
            </a:pPr>
            <a:r>
              <a:rPr lang="en-US" sz="2800" dirty="0"/>
              <a:t>Applies to employers with </a:t>
            </a:r>
            <a:r>
              <a:rPr lang="en-US" sz="2800" b="1" dirty="0">
                <a:effectLst>
                  <a:outerShdw blurRad="38100" dist="38100" dir="2700000" algn="tl">
                    <a:srgbClr val="000000">
                      <a:alpha val="43137"/>
                    </a:srgbClr>
                  </a:outerShdw>
                </a:effectLst>
              </a:rPr>
              <a:t>fewer than</a:t>
            </a:r>
            <a:r>
              <a:rPr lang="en-US" sz="2800" dirty="0"/>
              <a:t> 500 employees</a:t>
            </a:r>
          </a:p>
          <a:p>
            <a:pPr marL="342900" indent="-228600">
              <a:lnSpc>
                <a:spcPct val="90000"/>
              </a:lnSpc>
            </a:pPr>
            <a:endParaRPr lang="en-US" sz="2800" dirty="0"/>
          </a:p>
          <a:p>
            <a:pPr marL="342900" indent="-228600">
              <a:lnSpc>
                <a:spcPct val="90000"/>
              </a:lnSpc>
            </a:pPr>
            <a:r>
              <a:rPr lang="en-US" sz="2800" dirty="0"/>
              <a:t>Requires that employers provide their employees </a:t>
            </a:r>
            <a:r>
              <a:rPr lang="en-US" sz="2800" b="1" dirty="0">
                <a:effectLst>
                  <a:outerShdw blurRad="38100" dist="38100" dir="2700000" algn="tl">
                    <a:srgbClr val="000000">
                      <a:alpha val="43137"/>
                    </a:srgbClr>
                  </a:outerShdw>
                </a:effectLst>
              </a:rPr>
              <a:t>Emergency Sick Leave </a:t>
            </a:r>
            <a:r>
              <a:rPr lang="en-US" sz="2800" dirty="0"/>
              <a:t>and </a:t>
            </a:r>
            <a:r>
              <a:rPr lang="en-US" sz="2800" b="1" dirty="0">
                <a:effectLst>
                  <a:outerShdw blurRad="38100" dist="38100" dir="2700000" algn="tl">
                    <a:srgbClr val="000000">
                      <a:alpha val="43137"/>
                    </a:srgbClr>
                  </a:outerShdw>
                </a:effectLst>
              </a:rPr>
              <a:t>Family Leave </a:t>
            </a:r>
            <a:r>
              <a:rPr lang="en-US" sz="2800" dirty="0"/>
              <a:t>related to COVID-19 </a:t>
            </a:r>
          </a:p>
          <a:p>
            <a:pPr marL="342900" indent="-228600">
              <a:lnSpc>
                <a:spcPct val="90000"/>
              </a:lnSpc>
            </a:pPr>
            <a:endParaRPr lang="en-US" sz="2800" b="1" dirty="0">
              <a:effectLst>
                <a:outerShdw blurRad="38100" dist="38100" dir="2700000" algn="tl">
                  <a:srgbClr val="000000">
                    <a:alpha val="43137"/>
                  </a:srgbClr>
                </a:outerShdw>
              </a:effectLst>
            </a:endParaRPr>
          </a:p>
          <a:p>
            <a:pPr marL="342900" indent="-228600">
              <a:lnSpc>
                <a:spcPct val="90000"/>
              </a:lnSpc>
            </a:pPr>
            <a:r>
              <a:rPr lang="en-US" sz="2800" dirty="0"/>
              <a:t>Provides employers with a tax credit to cover the cost of the leave</a:t>
            </a:r>
          </a:p>
          <a:p>
            <a:pPr marL="342900" indent="-228600">
              <a:lnSpc>
                <a:spcPct val="90000"/>
              </a:lnSpc>
            </a:pPr>
            <a:endParaRPr lang="en-US" sz="2800" dirty="0"/>
          </a:p>
          <a:p>
            <a:pPr marL="342900" indent="-228600">
              <a:lnSpc>
                <a:spcPct val="90000"/>
              </a:lnSpc>
            </a:pPr>
            <a:r>
              <a:rPr lang="en-US" sz="2800" dirty="0"/>
              <a:t>Allows for an exemption from the Law for “small businesses”  with fewer than 50 employees</a:t>
            </a:r>
          </a:p>
          <a:p>
            <a:pPr marL="342900" indent="-228600">
              <a:lnSpc>
                <a:spcPct val="90000"/>
              </a:lnSpc>
            </a:pPr>
            <a:endParaRPr lang="en-US" sz="2800" dirty="0"/>
          </a:p>
          <a:p>
            <a:pPr marL="342900" indent="-228600">
              <a:lnSpc>
                <a:spcPct val="90000"/>
              </a:lnSpc>
            </a:pPr>
            <a:r>
              <a:rPr lang="en-US" sz="2800" dirty="0"/>
              <a:t>Took effect on April 1, 2020 and expires of December 31, 2020</a:t>
            </a:r>
          </a:p>
          <a:p>
            <a:pPr marL="342900" indent="-228600">
              <a:lnSpc>
                <a:spcPct val="90000"/>
              </a:lnSpc>
            </a:pPr>
            <a:endParaRPr lang="en-US" sz="2800" dirty="0"/>
          </a:p>
          <a:p>
            <a:pPr marL="342900" indent="-228600">
              <a:lnSpc>
                <a:spcPct val="90000"/>
              </a:lnSpc>
            </a:pPr>
            <a:r>
              <a:rPr lang="en-US" sz="2800" dirty="0"/>
              <a:t>Employers must Post Notice regrading the Act </a:t>
            </a:r>
          </a:p>
        </p:txBody>
      </p:sp>
      <p:sp>
        <p:nvSpPr>
          <p:cNvPr id="3" name="Footer Placeholder 2"/>
          <p:cNvSpPr>
            <a:spLocks noGrp="1"/>
          </p:cNvSpPr>
          <p:nvPr>
            <p:ph type="ftr" sz="quarter" idx="11"/>
          </p:nvPr>
        </p:nvSpPr>
        <p:spPr/>
        <p:txBody>
          <a:bodyPr/>
          <a:lstStyle/>
          <a:p>
            <a:r>
              <a:rPr lang="en-US" dirty="0"/>
              <a:t>COVID-19</a:t>
            </a:r>
          </a:p>
        </p:txBody>
      </p:sp>
      <p:sp>
        <p:nvSpPr>
          <p:cNvPr id="4" name="Slide Number Placeholder 3"/>
          <p:cNvSpPr>
            <a:spLocks noGrp="1"/>
          </p:cNvSpPr>
          <p:nvPr>
            <p:ph type="sldNum" sz="quarter" idx="12"/>
          </p:nvPr>
        </p:nvSpPr>
        <p:spPr/>
        <p:txBody>
          <a:bodyPr/>
          <a:lstStyle/>
          <a:p>
            <a:fld id="{FD9E7D06-2E18-4492-AC2D-B04DDEB47BB3}" type="slidenum">
              <a:rPr lang="en-US" smtClean="0"/>
              <a:t>19</a:t>
            </a:fld>
            <a:endParaRPr lang="en-US"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4631" y="223837"/>
            <a:ext cx="2554287" cy="871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51" y="5760244"/>
            <a:ext cx="2060575" cy="731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933009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5911E3A-C35B-4EF7-A355-B84E9A14A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3" name="Group 12">
            <a:extLst>
              <a:ext uri="{FF2B5EF4-FFF2-40B4-BE49-F238E27FC236}">
                <a16:creationId xmlns:a16="http://schemas.microsoft.com/office/drawing/2014/main" id="{E21ADB3D-AD65-44B4-847D-5E90E90A5D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3134" y="0"/>
            <a:ext cx="9438087" cy="6853238"/>
            <a:chOff x="-417513" y="0"/>
            <a:chExt cx="12584114" cy="6853238"/>
          </a:xfrm>
        </p:grpSpPr>
        <p:sp>
          <p:nvSpPr>
            <p:cNvPr id="14" name="Freeform 5">
              <a:extLst>
                <a:ext uri="{FF2B5EF4-FFF2-40B4-BE49-F238E27FC236}">
                  <a16:creationId xmlns:a16="http://schemas.microsoft.com/office/drawing/2014/main" id="{CF580C70-814C-4845-B645-919BFFBD16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5" name="Freeform 6">
              <a:extLst>
                <a:ext uri="{FF2B5EF4-FFF2-40B4-BE49-F238E27FC236}">
                  <a16:creationId xmlns:a16="http://schemas.microsoft.com/office/drawing/2014/main" id="{34D7BF57-4CAA-45B2-9EF0-0AA1FCF70B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 name="Freeform 7">
              <a:extLst>
                <a:ext uri="{FF2B5EF4-FFF2-40B4-BE49-F238E27FC236}">
                  <a16:creationId xmlns:a16="http://schemas.microsoft.com/office/drawing/2014/main" id="{7886F306-C03A-40C6-8FD5-DCE3D4595D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 name="Freeform 8">
              <a:extLst>
                <a:ext uri="{FF2B5EF4-FFF2-40B4-BE49-F238E27FC236}">
                  <a16:creationId xmlns:a16="http://schemas.microsoft.com/office/drawing/2014/main" id="{2FDC9A36-C7C3-47D7-A64E-ED25C47EC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 name="Freeform 9">
              <a:extLst>
                <a:ext uri="{FF2B5EF4-FFF2-40B4-BE49-F238E27FC236}">
                  <a16:creationId xmlns:a16="http://schemas.microsoft.com/office/drawing/2014/main" id="{BB19BC37-158A-43DC-9A9E-E45CC71954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9" name="Freeform 10">
              <a:extLst>
                <a:ext uri="{FF2B5EF4-FFF2-40B4-BE49-F238E27FC236}">
                  <a16:creationId xmlns:a16="http://schemas.microsoft.com/office/drawing/2014/main" id="{077654CC-108F-48D5-B5E9-437F164F52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0" name="Freeform 11">
              <a:extLst>
                <a:ext uri="{FF2B5EF4-FFF2-40B4-BE49-F238E27FC236}">
                  <a16:creationId xmlns:a16="http://schemas.microsoft.com/office/drawing/2014/main" id="{A3CF3A63-1C1E-4E85-A78A-FDC16431E3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2">
              <a:extLst>
                <a:ext uri="{FF2B5EF4-FFF2-40B4-BE49-F238E27FC236}">
                  <a16:creationId xmlns:a16="http://schemas.microsoft.com/office/drawing/2014/main" id="{8740FC9A-72DD-4D9B-BA25-1CCED13524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3">
              <a:extLst>
                <a:ext uri="{FF2B5EF4-FFF2-40B4-BE49-F238E27FC236}">
                  <a16:creationId xmlns:a16="http://schemas.microsoft.com/office/drawing/2014/main" id="{7FBF5743-F2AE-4D0D-BCD1-01F7686D01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4">
              <a:extLst>
                <a:ext uri="{FF2B5EF4-FFF2-40B4-BE49-F238E27FC236}">
                  <a16:creationId xmlns:a16="http://schemas.microsoft.com/office/drawing/2014/main" id="{CED32316-D4F7-4795-BBE0-DEBB60E27C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5">
              <a:extLst>
                <a:ext uri="{FF2B5EF4-FFF2-40B4-BE49-F238E27FC236}">
                  <a16:creationId xmlns:a16="http://schemas.microsoft.com/office/drawing/2014/main" id="{583B23C9-B9B7-4E93-9538-CBE316F83F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6">
              <a:extLst>
                <a:ext uri="{FF2B5EF4-FFF2-40B4-BE49-F238E27FC236}">
                  <a16:creationId xmlns:a16="http://schemas.microsoft.com/office/drawing/2014/main" id="{5B144260-9F2C-4ADB-A37C-1CFB4B428B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17">
              <a:extLst>
                <a:ext uri="{FF2B5EF4-FFF2-40B4-BE49-F238E27FC236}">
                  <a16:creationId xmlns:a16="http://schemas.microsoft.com/office/drawing/2014/main" id="{53FF918D-79D3-4F55-A68C-0DD5880DAB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7" name="Freeform 18">
              <a:extLst>
                <a:ext uri="{FF2B5EF4-FFF2-40B4-BE49-F238E27FC236}">
                  <a16:creationId xmlns:a16="http://schemas.microsoft.com/office/drawing/2014/main" id="{B9FC1440-933F-44FE-8D77-4827DD0F99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8" name="Freeform 19">
              <a:extLst>
                <a:ext uri="{FF2B5EF4-FFF2-40B4-BE49-F238E27FC236}">
                  <a16:creationId xmlns:a16="http://schemas.microsoft.com/office/drawing/2014/main" id="{0F67F308-A67C-4D2E-B081-59BB31D8EC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0">
              <a:extLst>
                <a:ext uri="{FF2B5EF4-FFF2-40B4-BE49-F238E27FC236}">
                  <a16:creationId xmlns:a16="http://schemas.microsoft.com/office/drawing/2014/main" id="{80112F01-90EB-4AEC-A39C-5C6875FFB9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30" name="Freeform 21">
              <a:extLst>
                <a:ext uri="{FF2B5EF4-FFF2-40B4-BE49-F238E27FC236}">
                  <a16:creationId xmlns:a16="http://schemas.microsoft.com/office/drawing/2014/main" id="{893F6B05-90EB-4C75-A0F0-C7247553BD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31" name="Freeform 22">
              <a:extLst>
                <a:ext uri="{FF2B5EF4-FFF2-40B4-BE49-F238E27FC236}">
                  <a16:creationId xmlns:a16="http://schemas.microsoft.com/office/drawing/2014/main" id="{227B563B-E0C0-4D81-966D-B5E2DBAAE8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2" name="Freeform 23">
              <a:extLst>
                <a:ext uri="{FF2B5EF4-FFF2-40B4-BE49-F238E27FC236}">
                  <a16:creationId xmlns:a16="http://schemas.microsoft.com/office/drawing/2014/main" id="{130DF93D-D1FF-477A-BDCE-C8B01C3B47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3" name="Freeform 24">
              <a:extLst>
                <a:ext uri="{FF2B5EF4-FFF2-40B4-BE49-F238E27FC236}">
                  <a16:creationId xmlns:a16="http://schemas.microsoft.com/office/drawing/2014/main" id="{44ED67A1-C6FE-4AC8-8473-11DAC03DCD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4" name="Freeform 25">
              <a:extLst>
                <a:ext uri="{FF2B5EF4-FFF2-40B4-BE49-F238E27FC236}">
                  <a16:creationId xmlns:a16="http://schemas.microsoft.com/office/drawing/2014/main" id="{213A54F3-15FA-4C8F-8ABF-CE77E72196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36" name="Group 35">
            <a:extLst>
              <a:ext uri="{FF2B5EF4-FFF2-40B4-BE49-F238E27FC236}">
                <a16:creationId xmlns:a16="http://schemas.microsoft.com/office/drawing/2014/main" id="{5F8A7F7F-DD1A-4F41-98AC-B9CE2A620C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0108" y="1699589"/>
            <a:ext cx="2755857" cy="3470421"/>
            <a:chOff x="697883" y="1816768"/>
            <a:chExt cx="3674476" cy="3470421"/>
          </a:xfrm>
        </p:grpSpPr>
        <p:sp>
          <p:nvSpPr>
            <p:cNvPr id="37" name="Rectangle 36">
              <a:extLst>
                <a:ext uri="{FF2B5EF4-FFF2-40B4-BE49-F238E27FC236}">
                  <a16:creationId xmlns:a16="http://schemas.microsoft.com/office/drawing/2014/main" id="{CEF47228-EB7C-4EBA-BE01-DA6CB24102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8" name="Isosceles Triangle 22">
              <a:extLst>
                <a:ext uri="{FF2B5EF4-FFF2-40B4-BE49-F238E27FC236}">
                  <a16:creationId xmlns:a16="http://schemas.microsoft.com/office/drawing/2014/main" id="{3D2FD25A-EFFD-4F5C-9258-981F5907DE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9" name="Rectangle 38">
              <a:extLst>
                <a:ext uri="{FF2B5EF4-FFF2-40B4-BE49-F238E27FC236}">
                  <a16:creationId xmlns:a16="http://schemas.microsoft.com/office/drawing/2014/main" id="{DCF573BC-A06F-4036-A3A8-9D07DDE622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678657" y="2415322"/>
            <a:ext cx="2588798" cy="2399869"/>
          </a:xfrm>
        </p:spPr>
        <p:txBody>
          <a:bodyPr vert="horz" lIns="91440" tIns="45720" rIns="91440" bIns="45720" rtlCol="0" anchor="ctr">
            <a:normAutofit/>
          </a:bodyPr>
          <a:lstStyle/>
          <a:p>
            <a:pPr>
              <a:lnSpc>
                <a:spcPct val="90000"/>
              </a:lnSpc>
            </a:pPr>
            <a:r>
              <a:rPr lang="en-US" sz="2700" dirty="0">
                <a:solidFill>
                  <a:srgbClr val="FFFFFF"/>
                </a:solidFill>
              </a:rPr>
              <a:t>FFCRA</a:t>
            </a:r>
            <a:br>
              <a:rPr lang="en-US" sz="2700" dirty="0">
                <a:solidFill>
                  <a:srgbClr val="FFFFFF"/>
                </a:solidFill>
              </a:rPr>
            </a:br>
            <a:r>
              <a:rPr lang="en-US" sz="2700" dirty="0">
                <a:solidFill>
                  <a:srgbClr val="FFFFFF"/>
                </a:solidFill>
              </a:rPr>
              <a:t>Workplace Poster Requirement</a:t>
            </a:r>
            <a:endParaRPr lang="en-US" sz="2700" kern="1200" dirty="0">
              <a:solidFill>
                <a:srgbClr val="FFFFFF"/>
              </a:solidFill>
              <a:latin typeface="+mj-lt"/>
              <a:ea typeface="+mj-ea"/>
              <a:cs typeface="+mj-cs"/>
            </a:endParaRPr>
          </a:p>
        </p:txBody>
      </p:sp>
      <p:sp>
        <p:nvSpPr>
          <p:cNvPr id="4" name="Slide Number Placeholder 3"/>
          <p:cNvSpPr>
            <a:spLocks noGrp="1"/>
          </p:cNvSpPr>
          <p:nvPr>
            <p:ph type="sldNum" sz="quarter" idx="12"/>
          </p:nvPr>
        </p:nvSpPr>
        <p:spPr/>
        <p:txBody>
          <a:bodyPr/>
          <a:lstStyle/>
          <a:p>
            <a:fld id="{FD9E7D06-2E18-4492-AC2D-B04DDEB47BB3}" type="slidenum">
              <a:rPr lang="en-US" smtClean="0"/>
              <a:t>20</a:t>
            </a:fld>
            <a:endParaRPr lang="en-US"/>
          </a:p>
        </p:txBody>
      </p:sp>
      <p:sp>
        <p:nvSpPr>
          <p:cNvPr id="5" name="Footer Placeholder 4"/>
          <p:cNvSpPr>
            <a:spLocks noGrp="1"/>
          </p:cNvSpPr>
          <p:nvPr>
            <p:ph type="ftr" sz="quarter" idx="11"/>
          </p:nvPr>
        </p:nvSpPr>
        <p:spPr/>
        <p:txBody>
          <a:bodyPr/>
          <a:lstStyle/>
          <a:p>
            <a:endParaRPr lang="en-US" dirty="0"/>
          </a:p>
          <a:p>
            <a:r>
              <a:rPr lang="en-US" dirty="0"/>
              <a:t>COVID-19</a:t>
            </a:r>
          </a:p>
          <a:p>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329" y="287337"/>
            <a:ext cx="2554287" cy="871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4752" y="5760244"/>
            <a:ext cx="2060575" cy="731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98070" y="1445660"/>
            <a:ext cx="5117522" cy="39523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631808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5911E3A-C35B-4EF7-A355-B84E9A14A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3" name="Group 12">
            <a:extLst>
              <a:ext uri="{FF2B5EF4-FFF2-40B4-BE49-F238E27FC236}">
                <a16:creationId xmlns:a16="http://schemas.microsoft.com/office/drawing/2014/main" id="{E21ADB3D-AD65-44B4-847D-5E90E90A5D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3134" y="0"/>
            <a:ext cx="9438087" cy="6853238"/>
            <a:chOff x="-417513" y="0"/>
            <a:chExt cx="12584114" cy="6853238"/>
          </a:xfrm>
        </p:grpSpPr>
        <p:sp>
          <p:nvSpPr>
            <p:cNvPr id="14" name="Freeform 5">
              <a:extLst>
                <a:ext uri="{FF2B5EF4-FFF2-40B4-BE49-F238E27FC236}">
                  <a16:creationId xmlns:a16="http://schemas.microsoft.com/office/drawing/2014/main" id="{CF580C70-814C-4845-B645-919BFFBD16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5" name="Freeform 6">
              <a:extLst>
                <a:ext uri="{FF2B5EF4-FFF2-40B4-BE49-F238E27FC236}">
                  <a16:creationId xmlns:a16="http://schemas.microsoft.com/office/drawing/2014/main" id="{34D7BF57-4CAA-45B2-9EF0-0AA1FCF70B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 name="Freeform 7">
              <a:extLst>
                <a:ext uri="{FF2B5EF4-FFF2-40B4-BE49-F238E27FC236}">
                  <a16:creationId xmlns:a16="http://schemas.microsoft.com/office/drawing/2014/main" id="{7886F306-C03A-40C6-8FD5-DCE3D4595D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 name="Freeform 8">
              <a:extLst>
                <a:ext uri="{FF2B5EF4-FFF2-40B4-BE49-F238E27FC236}">
                  <a16:creationId xmlns:a16="http://schemas.microsoft.com/office/drawing/2014/main" id="{2FDC9A36-C7C3-47D7-A64E-ED25C47EC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 name="Freeform 9">
              <a:extLst>
                <a:ext uri="{FF2B5EF4-FFF2-40B4-BE49-F238E27FC236}">
                  <a16:creationId xmlns:a16="http://schemas.microsoft.com/office/drawing/2014/main" id="{BB19BC37-158A-43DC-9A9E-E45CC71954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9" name="Freeform 10">
              <a:extLst>
                <a:ext uri="{FF2B5EF4-FFF2-40B4-BE49-F238E27FC236}">
                  <a16:creationId xmlns:a16="http://schemas.microsoft.com/office/drawing/2014/main" id="{077654CC-108F-48D5-B5E9-437F164F52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0" name="Freeform 11">
              <a:extLst>
                <a:ext uri="{FF2B5EF4-FFF2-40B4-BE49-F238E27FC236}">
                  <a16:creationId xmlns:a16="http://schemas.microsoft.com/office/drawing/2014/main" id="{A3CF3A63-1C1E-4E85-A78A-FDC16431E3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2">
              <a:extLst>
                <a:ext uri="{FF2B5EF4-FFF2-40B4-BE49-F238E27FC236}">
                  <a16:creationId xmlns:a16="http://schemas.microsoft.com/office/drawing/2014/main" id="{8740FC9A-72DD-4D9B-BA25-1CCED13524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3">
              <a:extLst>
                <a:ext uri="{FF2B5EF4-FFF2-40B4-BE49-F238E27FC236}">
                  <a16:creationId xmlns:a16="http://schemas.microsoft.com/office/drawing/2014/main" id="{7FBF5743-F2AE-4D0D-BCD1-01F7686D01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4">
              <a:extLst>
                <a:ext uri="{FF2B5EF4-FFF2-40B4-BE49-F238E27FC236}">
                  <a16:creationId xmlns:a16="http://schemas.microsoft.com/office/drawing/2014/main" id="{CED32316-D4F7-4795-BBE0-DEBB60E27C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5">
              <a:extLst>
                <a:ext uri="{FF2B5EF4-FFF2-40B4-BE49-F238E27FC236}">
                  <a16:creationId xmlns:a16="http://schemas.microsoft.com/office/drawing/2014/main" id="{583B23C9-B9B7-4E93-9538-CBE316F83F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6">
              <a:extLst>
                <a:ext uri="{FF2B5EF4-FFF2-40B4-BE49-F238E27FC236}">
                  <a16:creationId xmlns:a16="http://schemas.microsoft.com/office/drawing/2014/main" id="{5B144260-9F2C-4ADB-A37C-1CFB4B428B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17">
              <a:extLst>
                <a:ext uri="{FF2B5EF4-FFF2-40B4-BE49-F238E27FC236}">
                  <a16:creationId xmlns:a16="http://schemas.microsoft.com/office/drawing/2014/main" id="{53FF918D-79D3-4F55-A68C-0DD5880DAB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7" name="Freeform 18">
              <a:extLst>
                <a:ext uri="{FF2B5EF4-FFF2-40B4-BE49-F238E27FC236}">
                  <a16:creationId xmlns:a16="http://schemas.microsoft.com/office/drawing/2014/main" id="{B9FC1440-933F-44FE-8D77-4827DD0F99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8" name="Freeform 19">
              <a:extLst>
                <a:ext uri="{FF2B5EF4-FFF2-40B4-BE49-F238E27FC236}">
                  <a16:creationId xmlns:a16="http://schemas.microsoft.com/office/drawing/2014/main" id="{0F67F308-A67C-4D2E-B081-59BB31D8EC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0">
              <a:extLst>
                <a:ext uri="{FF2B5EF4-FFF2-40B4-BE49-F238E27FC236}">
                  <a16:creationId xmlns:a16="http://schemas.microsoft.com/office/drawing/2014/main" id="{80112F01-90EB-4AEC-A39C-5C6875FFB9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30" name="Freeform 21">
              <a:extLst>
                <a:ext uri="{FF2B5EF4-FFF2-40B4-BE49-F238E27FC236}">
                  <a16:creationId xmlns:a16="http://schemas.microsoft.com/office/drawing/2014/main" id="{893F6B05-90EB-4C75-A0F0-C7247553BD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31" name="Freeform 22">
              <a:extLst>
                <a:ext uri="{FF2B5EF4-FFF2-40B4-BE49-F238E27FC236}">
                  <a16:creationId xmlns:a16="http://schemas.microsoft.com/office/drawing/2014/main" id="{227B563B-E0C0-4D81-966D-B5E2DBAAE8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2" name="Freeform 23">
              <a:extLst>
                <a:ext uri="{FF2B5EF4-FFF2-40B4-BE49-F238E27FC236}">
                  <a16:creationId xmlns:a16="http://schemas.microsoft.com/office/drawing/2014/main" id="{130DF93D-D1FF-477A-BDCE-C8B01C3B47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3" name="Freeform 24">
              <a:extLst>
                <a:ext uri="{FF2B5EF4-FFF2-40B4-BE49-F238E27FC236}">
                  <a16:creationId xmlns:a16="http://schemas.microsoft.com/office/drawing/2014/main" id="{44ED67A1-C6FE-4AC8-8473-11DAC03DCD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4" name="Freeform 25">
              <a:extLst>
                <a:ext uri="{FF2B5EF4-FFF2-40B4-BE49-F238E27FC236}">
                  <a16:creationId xmlns:a16="http://schemas.microsoft.com/office/drawing/2014/main" id="{213A54F3-15FA-4C8F-8ABF-CE77E72196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36" name="Group 35">
            <a:extLst>
              <a:ext uri="{FF2B5EF4-FFF2-40B4-BE49-F238E27FC236}">
                <a16:creationId xmlns:a16="http://schemas.microsoft.com/office/drawing/2014/main" id="{5F8A7F7F-DD1A-4F41-98AC-B9CE2A620C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0108" y="1699589"/>
            <a:ext cx="2755857" cy="3470421"/>
            <a:chOff x="697883" y="1816768"/>
            <a:chExt cx="3674476" cy="3470421"/>
          </a:xfrm>
        </p:grpSpPr>
        <p:sp>
          <p:nvSpPr>
            <p:cNvPr id="37" name="Rectangle 36">
              <a:extLst>
                <a:ext uri="{FF2B5EF4-FFF2-40B4-BE49-F238E27FC236}">
                  <a16:creationId xmlns:a16="http://schemas.microsoft.com/office/drawing/2014/main" id="{CEF47228-EB7C-4EBA-BE01-DA6CB24102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8" name="Isosceles Triangle 22">
              <a:extLst>
                <a:ext uri="{FF2B5EF4-FFF2-40B4-BE49-F238E27FC236}">
                  <a16:creationId xmlns:a16="http://schemas.microsoft.com/office/drawing/2014/main" id="{3D2FD25A-EFFD-4F5C-9258-981F5907DE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9" name="Rectangle 38">
              <a:extLst>
                <a:ext uri="{FF2B5EF4-FFF2-40B4-BE49-F238E27FC236}">
                  <a16:creationId xmlns:a16="http://schemas.microsoft.com/office/drawing/2014/main" id="{DCF573BC-A06F-4036-A3A8-9D07DDE622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678657" y="2415322"/>
            <a:ext cx="2588798" cy="2399869"/>
          </a:xfrm>
        </p:spPr>
        <p:txBody>
          <a:bodyPr vert="horz" lIns="91440" tIns="45720" rIns="91440" bIns="45720" rtlCol="0" anchor="ctr">
            <a:normAutofit/>
          </a:bodyPr>
          <a:lstStyle/>
          <a:p>
            <a:pPr>
              <a:lnSpc>
                <a:spcPct val="90000"/>
              </a:lnSpc>
            </a:pPr>
            <a:r>
              <a:rPr lang="en-US" sz="3500" kern="1200" dirty="0">
                <a:solidFill>
                  <a:srgbClr val="FFFFFF"/>
                </a:solidFill>
                <a:latin typeface="+mj-lt"/>
                <a:ea typeface="+mj-ea"/>
                <a:cs typeface="+mj-cs"/>
              </a:rPr>
              <a:t>Emergency Paid Sick Leave Act (EPSLA)</a:t>
            </a:r>
          </a:p>
        </p:txBody>
      </p:sp>
      <p:sp>
        <p:nvSpPr>
          <p:cNvPr id="6" name="Content Placeholder 5">
            <a:extLst>
              <a:ext uri="{FF2B5EF4-FFF2-40B4-BE49-F238E27FC236}">
                <a16:creationId xmlns:a16="http://schemas.microsoft.com/office/drawing/2014/main" id="{8ED888D1-4AB7-432F-9EA1-B01C11582D2D}"/>
              </a:ext>
            </a:extLst>
          </p:cNvPr>
          <p:cNvSpPr>
            <a:spLocks noGrp="1"/>
          </p:cNvSpPr>
          <p:nvPr>
            <p:ph idx="1"/>
          </p:nvPr>
        </p:nvSpPr>
        <p:spPr>
          <a:xfrm>
            <a:off x="3622556" y="138112"/>
            <a:ext cx="4885544" cy="6600826"/>
          </a:xfrm>
        </p:spPr>
        <p:txBody>
          <a:bodyPr vert="horz" lIns="91440" tIns="45720" rIns="91440" bIns="45720" rtlCol="0" anchor="ctr">
            <a:normAutofit/>
          </a:bodyPr>
          <a:lstStyle/>
          <a:p>
            <a:pPr marL="114300" indent="0">
              <a:lnSpc>
                <a:spcPct val="90000"/>
              </a:lnSpc>
              <a:buNone/>
            </a:pPr>
            <a:r>
              <a:rPr lang="en-US" sz="2800" dirty="0"/>
              <a:t>Six qualifying reasons for EPSLA benefits: </a:t>
            </a:r>
          </a:p>
          <a:p>
            <a:pPr indent="-228600">
              <a:lnSpc>
                <a:spcPct val="90000"/>
              </a:lnSpc>
            </a:pPr>
            <a:endParaRPr lang="en-US" sz="2400" dirty="0"/>
          </a:p>
          <a:p>
            <a:pPr marL="742950" indent="-514350">
              <a:lnSpc>
                <a:spcPct val="90000"/>
              </a:lnSpc>
              <a:buFont typeface="+mj-lt"/>
              <a:buAutoNum type="arabicPeriod"/>
            </a:pPr>
            <a:r>
              <a:rPr lang="en-US" sz="2400" dirty="0"/>
              <a:t>Employee is subject to Federal, State, or local quarantine or isolation order related to COVID-19</a:t>
            </a:r>
          </a:p>
          <a:p>
            <a:pPr marL="742950" indent="-514350">
              <a:lnSpc>
                <a:spcPct val="90000"/>
              </a:lnSpc>
              <a:buFont typeface="+mj-lt"/>
              <a:buAutoNum type="arabicPeriod"/>
            </a:pPr>
            <a:r>
              <a:rPr lang="en-US" sz="2400" dirty="0"/>
              <a:t>Employee has been advised by a HCP to self-quarantine due to concerns related to COVID-19</a:t>
            </a:r>
          </a:p>
          <a:p>
            <a:pPr marL="742950" indent="-514350">
              <a:lnSpc>
                <a:spcPct val="90000"/>
              </a:lnSpc>
              <a:buFont typeface="+mj-lt"/>
              <a:buAutoNum type="arabicPeriod"/>
            </a:pPr>
            <a:r>
              <a:rPr lang="en-US" sz="2400" dirty="0"/>
              <a:t>Employee is experiencing symptoms of COVID-19 and seeking a medical diagnosis</a:t>
            </a:r>
          </a:p>
          <a:p>
            <a:pPr marL="457200" indent="-228600">
              <a:lnSpc>
                <a:spcPct val="90000"/>
              </a:lnSpc>
            </a:pPr>
            <a:endParaRPr lang="en-US" sz="1700" dirty="0"/>
          </a:p>
        </p:txBody>
      </p:sp>
      <p:sp>
        <p:nvSpPr>
          <p:cNvPr id="3" name="Footer Placeholder 2"/>
          <p:cNvSpPr>
            <a:spLocks noGrp="1"/>
          </p:cNvSpPr>
          <p:nvPr>
            <p:ph type="ftr" sz="quarter" idx="11"/>
          </p:nvPr>
        </p:nvSpPr>
        <p:spPr/>
        <p:txBody>
          <a:bodyPr/>
          <a:lstStyle/>
          <a:p>
            <a:r>
              <a:rPr lang="en-US" dirty="0"/>
              <a:t>COVID-19</a:t>
            </a:r>
          </a:p>
        </p:txBody>
      </p:sp>
      <p:sp>
        <p:nvSpPr>
          <p:cNvPr id="4" name="Slide Number Placeholder 3"/>
          <p:cNvSpPr>
            <a:spLocks noGrp="1"/>
          </p:cNvSpPr>
          <p:nvPr>
            <p:ph type="sldNum" sz="quarter" idx="12"/>
          </p:nvPr>
        </p:nvSpPr>
        <p:spPr/>
        <p:txBody>
          <a:bodyPr/>
          <a:lstStyle/>
          <a:p>
            <a:fld id="{FD9E7D06-2E18-4492-AC2D-B04DDEB47BB3}" type="slidenum">
              <a:rPr lang="en-US" smtClean="0"/>
              <a:t>21</a:t>
            </a:fld>
            <a:endParaRPr lang="en-US"/>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1442" y="426244"/>
            <a:ext cx="2554287" cy="871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5086" y="5765801"/>
            <a:ext cx="2060575" cy="731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989632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5911E3A-C35B-4EF7-A355-B84E9A14A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3" name="Group 12">
            <a:extLst>
              <a:ext uri="{FF2B5EF4-FFF2-40B4-BE49-F238E27FC236}">
                <a16:creationId xmlns:a16="http://schemas.microsoft.com/office/drawing/2014/main" id="{E21ADB3D-AD65-44B4-847D-5E90E90A5D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3134" y="0"/>
            <a:ext cx="9438087" cy="6853238"/>
            <a:chOff x="-417513" y="0"/>
            <a:chExt cx="12584114" cy="6853238"/>
          </a:xfrm>
        </p:grpSpPr>
        <p:sp>
          <p:nvSpPr>
            <p:cNvPr id="14" name="Freeform 5">
              <a:extLst>
                <a:ext uri="{FF2B5EF4-FFF2-40B4-BE49-F238E27FC236}">
                  <a16:creationId xmlns:a16="http://schemas.microsoft.com/office/drawing/2014/main" id="{CF580C70-814C-4845-B645-919BFFBD16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5" name="Freeform 6">
              <a:extLst>
                <a:ext uri="{FF2B5EF4-FFF2-40B4-BE49-F238E27FC236}">
                  <a16:creationId xmlns:a16="http://schemas.microsoft.com/office/drawing/2014/main" id="{34D7BF57-4CAA-45B2-9EF0-0AA1FCF70B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 name="Freeform 7">
              <a:extLst>
                <a:ext uri="{FF2B5EF4-FFF2-40B4-BE49-F238E27FC236}">
                  <a16:creationId xmlns:a16="http://schemas.microsoft.com/office/drawing/2014/main" id="{7886F306-C03A-40C6-8FD5-DCE3D4595D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 name="Freeform 8">
              <a:extLst>
                <a:ext uri="{FF2B5EF4-FFF2-40B4-BE49-F238E27FC236}">
                  <a16:creationId xmlns:a16="http://schemas.microsoft.com/office/drawing/2014/main" id="{2FDC9A36-C7C3-47D7-A64E-ED25C47EC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 name="Freeform 9">
              <a:extLst>
                <a:ext uri="{FF2B5EF4-FFF2-40B4-BE49-F238E27FC236}">
                  <a16:creationId xmlns:a16="http://schemas.microsoft.com/office/drawing/2014/main" id="{BB19BC37-158A-43DC-9A9E-E45CC71954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9" name="Freeform 10">
              <a:extLst>
                <a:ext uri="{FF2B5EF4-FFF2-40B4-BE49-F238E27FC236}">
                  <a16:creationId xmlns:a16="http://schemas.microsoft.com/office/drawing/2014/main" id="{077654CC-108F-48D5-B5E9-437F164F52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0" name="Freeform 11">
              <a:extLst>
                <a:ext uri="{FF2B5EF4-FFF2-40B4-BE49-F238E27FC236}">
                  <a16:creationId xmlns:a16="http://schemas.microsoft.com/office/drawing/2014/main" id="{A3CF3A63-1C1E-4E85-A78A-FDC16431E3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2">
              <a:extLst>
                <a:ext uri="{FF2B5EF4-FFF2-40B4-BE49-F238E27FC236}">
                  <a16:creationId xmlns:a16="http://schemas.microsoft.com/office/drawing/2014/main" id="{8740FC9A-72DD-4D9B-BA25-1CCED13524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3">
              <a:extLst>
                <a:ext uri="{FF2B5EF4-FFF2-40B4-BE49-F238E27FC236}">
                  <a16:creationId xmlns:a16="http://schemas.microsoft.com/office/drawing/2014/main" id="{7FBF5743-F2AE-4D0D-BCD1-01F7686D01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4">
              <a:extLst>
                <a:ext uri="{FF2B5EF4-FFF2-40B4-BE49-F238E27FC236}">
                  <a16:creationId xmlns:a16="http://schemas.microsoft.com/office/drawing/2014/main" id="{CED32316-D4F7-4795-BBE0-DEBB60E27C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5">
              <a:extLst>
                <a:ext uri="{FF2B5EF4-FFF2-40B4-BE49-F238E27FC236}">
                  <a16:creationId xmlns:a16="http://schemas.microsoft.com/office/drawing/2014/main" id="{583B23C9-B9B7-4E93-9538-CBE316F83F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6">
              <a:extLst>
                <a:ext uri="{FF2B5EF4-FFF2-40B4-BE49-F238E27FC236}">
                  <a16:creationId xmlns:a16="http://schemas.microsoft.com/office/drawing/2014/main" id="{5B144260-9F2C-4ADB-A37C-1CFB4B428B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17">
              <a:extLst>
                <a:ext uri="{FF2B5EF4-FFF2-40B4-BE49-F238E27FC236}">
                  <a16:creationId xmlns:a16="http://schemas.microsoft.com/office/drawing/2014/main" id="{53FF918D-79D3-4F55-A68C-0DD5880DAB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7" name="Freeform 18">
              <a:extLst>
                <a:ext uri="{FF2B5EF4-FFF2-40B4-BE49-F238E27FC236}">
                  <a16:creationId xmlns:a16="http://schemas.microsoft.com/office/drawing/2014/main" id="{B9FC1440-933F-44FE-8D77-4827DD0F99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8" name="Freeform 19">
              <a:extLst>
                <a:ext uri="{FF2B5EF4-FFF2-40B4-BE49-F238E27FC236}">
                  <a16:creationId xmlns:a16="http://schemas.microsoft.com/office/drawing/2014/main" id="{0F67F308-A67C-4D2E-B081-59BB31D8EC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0">
              <a:extLst>
                <a:ext uri="{FF2B5EF4-FFF2-40B4-BE49-F238E27FC236}">
                  <a16:creationId xmlns:a16="http://schemas.microsoft.com/office/drawing/2014/main" id="{80112F01-90EB-4AEC-A39C-5C6875FFB9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30" name="Freeform 21">
              <a:extLst>
                <a:ext uri="{FF2B5EF4-FFF2-40B4-BE49-F238E27FC236}">
                  <a16:creationId xmlns:a16="http://schemas.microsoft.com/office/drawing/2014/main" id="{893F6B05-90EB-4C75-A0F0-C7247553BD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31" name="Freeform 22">
              <a:extLst>
                <a:ext uri="{FF2B5EF4-FFF2-40B4-BE49-F238E27FC236}">
                  <a16:creationId xmlns:a16="http://schemas.microsoft.com/office/drawing/2014/main" id="{227B563B-E0C0-4D81-966D-B5E2DBAAE8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2" name="Freeform 23">
              <a:extLst>
                <a:ext uri="{FF2B5EF4-FFF2-40B4-BE49-F238E27FC236}">
                  <a16:creationId xmlns:a16="http://schemas.microsoft.com/office/drawing/2014/main" id="{130DF93D-D1FF-477A-BDCE-C8B01C3B47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3" name="Freeform 24">
              <a:extLst>
                <a:ext uri="{FF2B5EF4-FFF2-40B4-BE49-F238E27FC236}">
                  <a16:creationId xmlns:a16="http://schemas.microsoft.com/office/drawing/2014/main" id="{44ED67A1-C6FE-4AC8-8473-11DAC03DCD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4" name="Freeform 25">
              <a:extLst>
                <a:ext uri="{FF2B5EF4-FFF2-40B4-BE49-F238E27FC236}">
                  <a16:creationId xmlns:a16="http://schemas.microsoft.com/office/drawing/2014/main" id="{213A54F3-15FA-4C8F-8ABF-CE77E72196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36" name="Group 35">
            <a:extLst>
              <a:ext uri="{FF2B5EF4-FFF2-40B4-BE49-F238E27FC236}">
                <a16:creationId xmlns:a16="http://schemas.microsoft.com/office/drawing/2014/main" id="{5F8A7F7F-DD1A-4F41-98AC-B9CE2A620C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0108" y="1699589"/>
            <a:ext cx="2755857" cy="3470421"/>
            <a:chOff x="697883" y="1816768"/>
            <a:chExt cx="3674476" cy="3470421"/>
          </a:xfrm>
        </p:grpSpPr>
        <p:sp>
          <p:nvSpPr>
            <p:cNvPr id="37" name="Rectangle 36">
              <a:extLst>
                <a:ext uri="{FF2B5EF4-FFF2-40B4-BE49-F238E27FC236}">
                  <a16:creationId xmlns:a16="http://schemas.microsoft.com/office/drawing/2014/main" id="{CEF47228-EB7C-4EBA-BE01-DA6CB24102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8" name="Isosceles Triangle 22">
              <a:extLst>
                <a:ext uri="{FF2B5EF4-FFF2-40B4-BE49-F238E27FC236}">
                  <a16:creationId xmlns:a16="http://schemas.microsoft.com/office/drawing/2014/main" id="{3D2FD25A-EFFD-4F5C-9258-981F5907DE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9" name="Rectangle 38">
              <a:extLst>
                <a:ext uri="{FF2B5EF4-FFF2-40B4-BE49-F238E27FC236}">
                  <a16:creationId xmlns:a16="http://schemas.microsoft.com/office/drawing/2014/main" id="{DCF573BC-A06F-4036-A3A8-9D07DDE622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678657" y="2415322"/>
            <a:ext cx="2588798" cy="2399869"/>
          </a:xfrm>
        </p:spPr>
        <p:txBody>
          <a:bodyPr vert="horz" lIns="91440" tIns="45720" rIns="91440" bIns="45720" rtlCol="0" anchor="ctr">
            <a:normAutofit/>
          </a:bodyPr>
          <a:lstStyle/>
          <a:p>
            <a:pPr>
              <a:lnSpc>
                <a:spcPct val="90000"/>
              </a:lnSpc>
            </a:pPr>
            <a:r>
              <a:rPr lang="en-US" sz="3500" kern="1200">
                <a:solidFill>
                  <a:srgbClr val="FFFFFF"/>
                </a:solidFill>
                <a:latin typeface="+mj-lt"/>
                <a:ea typeface="+mj-ea"/>
                <a:cs typeface="+mj-cs"/>
              </a:rPr>
              <a:t>Emergency Paid Sick Leave Act (EPSLA)</a:t>
            </a:r>
          </a:p>
        </p:txBody>
      </p:sp>
      <p:sp>
        <p:nvSpPr>
          <p:cNvPr id="6" name="Content Placeholder 5">
            <a:extLst>
              <a:ext uri="{FF2B5EF4-FFF2-40B4-BE49-F238E27FC236}">
                <a16:creationId xmlns:a16="http://schemas.microsoft.com/office/drawing/2014/main" id="{8ED888D1-4AB7-432F-9EA1-B01C11582D2D}"/>
              </a:ext>
            </a:extLst>
          </p:cNvPr>
          <p:cNvSpPr>
            <a:spLocks noGrp="1"/>
          </p:cNvSpPr>
          <p:nvPr>
            <p:ph idx="1"/>
          </p:nvPr>
        </p:nvSpPr>
        <p:spPr>
          <a:xfrm>
            <a:off x="3498771" y="192881"/>
            <a:ext cx="5234844" cy="6638926"/>
          </a:xfrm>
        </p:spPr>
        <p:txBody>
          <a:bodyPr vert="horz" lIns="91440" tIns="45720" rIns="91440" bIns="45720" rtlCol="0" anchor="ctr">
            <a:normAutofit/>
          </a:bodyPr>
          <a:lstStyle/>
          <a:p>
            <a:pPr marL="114300" indent="0">
              <a:lnSpc>
                <a:spcPct val="90000"/>
              </a:lnSpc>
              <a:buNone/>
            </a:pPr>
            <a:r>
              <a:rPr lang="en-US" sz="2800" dirty="0"/>
              <a:t>Six qualifying reasons for EPSLA benefits (continued</a:t>
            </a:r>
            <a:r>
              <a:rPr lang="en-US" sz="2200" dirty="0"/>
              <a:t>): </a:t>
            </a:r>
          </a:p>
          <a:p>
            <a:pPr indent="-228600">
              <a:lnSpc>
                <a:spcPct val="90000"/>
              </a:lnSpc>
            </a:pPr>
            <a:endParaRPr lang="en-US" sz="2200" dirty="0"/>
          </a:p>
          <a:p>
            <a:pPr marL="457200" indent="-457200">
              <a:buFont typeface="+mj-lt"/>
              <a:buAutoNum type="arabicPeriod" startAt="4"/>
            </a:pPr>
            <a:r>
              <a:rPr lang="en-US" sz="2200" dirty="0"/>
              <a:t>Employee is caring for an individual who either is subject to quarantine or isolation order related to COVID-19 or has been advised by a HCP to self-quarantine due to concerns related to COVID-19; </a:t>
            </a:r>
          </a:p>
          <a:p>
            <a:pPr marL="457200" indent="-457200">
              <a:buFont typeface="+mj-lt"/>
              <a:buAutoNum type="arabicPeriod" startAt="4"/>
            </a:pPr>
            <a:r>
              <a:rPr lang="en-US" sz="2200" dirty="0"/>
              <a:t>Employee is caring for child whose school/place of       care, childcare provider is unavailable, due to a COVID-19 related reason</a:t>
            </a:r>
          </a:p>
          <a:p>
            <a:pPr marL="457200" indent="-457200">
              <a:buFont typeface="+mj-lt"/>
              <a:buAutoNum type="arabicPeriod" startAt="4"/>
            </a:pPr>
            <a:r>
              <a:rPr lang="en-US" sz="2200" dirty="0"/>
              <a:t>Employee is experiencing any other substantially similar condition specified by the Secretary of Health and Human Services.</a:t>
            </a:r>
            <a:endParaRPr lang="en-US" sz="2200" dirty="0">
              <a:solidFill>
                <a:prstClr val="black"/>
              </a:solidFill>
              <a:latin typeface="Arial" panose="020B0604020202020204" pitchFamily="34" charset="0"/>
              <a:cs typeface="Arial" panose="020B0604020202020204" pitchFamily="34" charset="0"/>
            </a:endParaRPr>
          </a:p>
          <a:p>
            <a:pPr marL="457200" indent="-228600">
              <a:lnSpc>
                <a:spcPct val="90000"/>
              </a:lnSpc>
            </a:pPr>
            <a:endParaRPr lang="en-US" sz="1700" dirty="0"/>
          </a:p>
        </p:txBody>
      </p:sp>
      <p:sp>
        <p:nvSpPr>
          <p:cNvPr id="3" name="Footer Placeholder 2"/>
          <p:cNvSpPr>
            <a:spLocks noGrp="1"/>
          </p:cNvSpPr>
          <p:nvPr>
            <p:ph type="ftr" sz="quarter" idx="11"/>
          </p:nvPr>
        </p:nvSpPr>
        <p:spPr/>
        <p:txBody>
          <a:bodyPr/>
          <a:lstStyle/>
          <a:p>
            <a:r>
              <a:rPr lang="en-US" dirty="0"/>
              <a:t>COVID-19</a:t>
            </a:r>
          </a:p>
        </p:txBody>
      </p:sp>
      <p:sp>
        <p:nvSpPr>
          <p:cNvPr id="4" name="Slide Number Placeholder 3"/>
          <p:cNvSpPr>
            <a:spLocks noGrp="1"/>
          </p:cNvSpPr>
          <p:nvPr>
            <p:ph type="sldNum" sz="quarter" idx="12"/>
          </p:nvPr>
        </p:nvSpPr>
        <p:spPr/>
        <p:txBody>
          <a:bodyPr/>
          <a:lstStyle/>
          <a:p>
            <a:fld id="{FD9E7D06-2E18-4492-AC2D-B04DDEB47BB3}" type="slidenum">
              <a:rPr lang="en-US" smtClean="0"/>
              <a:t>22</a:t>
            </a:fld>
            <a:endParaRPr lang="en-US"/>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170" y="488950"/>
            <a:ext cx="2554287" cy="871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3652" y="5760244"/>
            <a:ext cx="2060575" cy="731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763586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5911E3A-C35B-4EF7-A355-B84E9A14A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3" name="Group 12">
            <a:extLst>
              <a:ext uri="{FF2B5EF4-FFF2-40B4-BE49-F238E27FC236}">
                <a16:creationId xmlns:a16="http://schemas.microsoft.com/office/drawing/2014/main" id="{E21ADB3D-AD65-44B4-847D-5E90E90A5D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3134" y="0"/>
            <a:ext cx="9438087" cy="6853238"/>
            <a:chOff x="-417513" y="0"/>
            <a:chExt cx="12584114" cy="6853238"/>
          </a:xfrm>
        </p:grpSpPr>
        <p:sp>
          <p:nvSpPr>
            <p:cNvPr id="14" name="Freeform 5">
              <a:extLst>
                <a:ext uri="{FF2B5EF4-FFF2-40B4-BE49-F238E27FC236}">
                  <a16:creationId xmlns:a16="http://schemas.microsoft.com/office/drawing/2014/main" id="{CF580C70-814C-4845-B645-919BFFBD16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5" name="Freeform 6">
              <a:extLst>
                <a:ext uri="{FF2B5EF4-FFF2-40B4-BE49-F238E27FC236}">
                  <a16:creationId xmlns:a16="http://schemas.microsoft.com/office/drawing/2014/main" id="{34D7BF57-4CAA-45B2-9EF0-0AA1FCF70B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 name="Freeform 7">
              <a:extLst>
                <a:ext uri="{FF2B5EF4-FFF2-40B4-BE49-F238E27FC236}">
                  <a16:creationId xmlns:a16="http://schemas.microsoft.com/office/drawing/2014/main" id="{7886F306-C03A-40C6-8FD5-DCE3D4595D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 name="Freeform 8">
              <a:extLst>
                <a:ext uri="{FF2B5EF4-FFF2-40B4-BE49-F238E27FC236}">
                  <a16:creationId xmlns:a16="http://schemas.microsoft.com/office/drawing/2014/main" id="{2FDC9A36-C7C3-47D7-A64E-ED25C47EC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 name="Freeform 9">
              <a:extLst>
                <a:ext uri="{FF2B5EF4-FFF2-40B4-BE49-F238E27FC236}">
                  <a16:creationId xmlns:a16="http://schemas.microsoft.com/office/drawing/2014/main" id="{BB19BC37-158A-43DC-9A9E-E45CC71954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9" name="Freeform 10">
              <a:extLst>
                <a:ext uri="{FF2B5EF4-FFF2-40B4-BE49-F238E27FC236}">
                  <a16:creationId xmlns:a16="http://schemas.microsoft.com/office/drawing/2014/main" id="{077654CC-108F-48D5-B5E9-437F164F52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0" name="Freeform 11">
              <a:extLst>
                <a:ext uri="{FF2B5EF4-FFF2-40B4-BE49-F238E27FC236}">
                  <a16:creationId xmlns:a16="http://schemas.microsoft.com/office/drawing/2014/main" id="{A3CF3A63-1C1E-4E85-A78A-FDC16431E3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2">
              <a:extLst>
                <a:ext uri="{FF2B5EF4-FFF2-40B4-BE49-F238E27FC236}">
                  <a16:creationId xmlns:a16="http://schemas.microsoft.com/office/drawing/2014/main" id="{8740FC9A-72DD-4D9B-BA25-1CCED13524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3">
              <a:extLst>
                <a:ext uri="{FF2B5EF4-FFF2-40B4-BE49-F238E27FC236}">
                  <a16:creationId xmlns:a16="http://schemas.microsoft.com/office/drawing/2014/main" id="{7FBF5743-F2AE-4D0D-BCD1-01F7686D01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4">
              <a:extLst>
                <a:ext uri="{FF2B5EF4-FFF2-40B4-BE49-F238E27FC236}">
                  <a16:creationId xmlns:a16="http://schemas.microsoft.com/office/drawing/2014/main" id="{CED32316-D4F7-4795-BBE0-DEBB60E27C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5">
              <a:extLst>
                <a:ext uri="{FF2B5EF4-FFF2-40B4-BE49-F238E27FC236}">
                  <a16:creationId xmlns:a16="http://schemas.microsoft.com/office/drawing/2014/main" id="{583B23C9-B9B7-4E93-9538-CBE316F83F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6">
              <a:extLst>
                <a:ext uri="{FF2B5EF4-FFF2-40B4-BE49-F238E27FC236}">
                  <a16:creationId xmlns:a16="http://schemas.microsoft.com/office/drawing/2014/main" id="{5B144260-9F2C-4ADB-A37C-1CFB4B428B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17">
              <a:extLst>
                <a:ext uri="{FF2B5EF4-FFF2-40B4-BE49-F238E27FC236}">
                  <a16:creationId xmlns:a16="http://schemas.microsoft.com/office/drawing/2014/main" id="{53FF918D-79D3-4F55-A68C-0DD5880DAB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7" name="Freeform 18">
              <a:extLst>
                <a:ext uri="{FF2B5EF4-FFF2-40B4-BE49-F238E27FC236}">
                  <a16:creationId xmlns:a16="http://schemas.microsoft.com/office/drawing/2014/main" id="{B9FC1440-933F-44FE-8D77-4827DD0F99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8" name="Freeform 19">
              <a:extLst>
                <a:ext uri="{FF2B5EF4-FFF2-40B4-BE49-F238E27FC236}">
                  <a16:creationId xmlns:a16="http://schemas.microsoft.com/office/drawing/2014/main" id="{0F67F308-A67C-4D2E-B081-59BB31D8EC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0">
              <a:extLst>
                <a:ext uri="{FF2B5EF4-FFF2-40B4-BE49-F238E27FC236}">
                  <a16:creationId xmlns:a16="http://schemas.microsoft.com/office/drawing/2014/main" id="{80112F01-90EB-4AEC-A39C-5C6875FFB9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30" name="Freeform 21">
              <a:extLst>
                <a:ext uri="{FF2B5EF4-FFF2-40B4-BE49-F238E27FC236}">
                  <a16:creationId xmlns:a16="http://schemas.microsoft.com/office/drawing/2014/main" id="{893F6B05-90EB-4C75-A0F0-C7247553BD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31" name="Freeform 22">
              <a:extLst>
                <a:ext uri="{FF2B5EF4-FFF2-40B4-BE49-F238E27FC236}">
                  <a16:creationId xmlns:a16="http://schemas.microsoft.com/office/drawing/2014/main" id="{227B563B-E0C0-4D81-966D-B5E2DBAAE8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2" name="Freeform 23">
              <a:extLst>
                <a:ext uri="{FF2B5EF4-FFF2-40B4-BE49-F238E27FC236}">
                  <a16:creationId xmlns:a16="http://schemas.microsoft.com/office/drawing/2014/main" id="{130DF93D-D1FF-477A-BDCE-C8B01C3B47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3" name="Freeform 24">
              <a:extLst>
                <a:ext uri="{FF2B5EF4-FFF2-40B4-BE49-F238E27FC236}">
                  <a16:creationId xmlns:a16="http://schemas.microsoft.com/office/drawing/2014/main" id="{44ED67A1-C6FE-4AC8-8473-11DAC03DCD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4" name="Freeform 25">
              <a:extLst>
                <a:ext uri="{FF2B5EF4-FFF2-40B4-BE49-F238E27FC236}">
                  <a16:creationId xmlns:a16="http://schemas.microsoft.com/office/drawing/2014/main" id="{213A54F3-15FA-4C8F-8ABF-CE77E72196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36" name="Group 35">
            <a:extLst>
              <a:ext uri="{FF2B5EF4-FFF2-40B4-BE49-F238E27FC236}">
                <a16:creationId xmlns:a16="http://schemas.microsoft.com/office/drawing/2014/main" id="{5F8A7F7F-DD1A-4F41-98AC-B9CE2A620C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0108" y="1699589"/>
            <a:ext cx="2755857" cy="3470421"/>
            <a:chOff x="697883" y="1816768"/>
            <a:chExt cx="3674476" cy="3470421"/>
          </a:xfrm>
        </p:grpSpPr>
        <p:sp>
          <p:nvSpPr>
            <p:cNvPr id="37" name="Rectangle 36">
              <a:extLst>
                <a:ext uri="{FF2B5EF4-FFF2-40B4-BE49-F238E27FC236}">
                  <a16:creationId xmlns:a16="http://schemas.microsoft.com/office/drawing/2014/main" id="{CEF47228-EB7C-4EBA-BE01-DA6CB24102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8" name="Isosceles Triangle 22">
              <a:extLst>
                <a:ext uri="{FF2B5EF4-FFF2-40B4-BE49-F238E27FC236}">
                  <a16:creationId xmlns:a16="http://schemas.microsoft.com/office/drawing/2014/main" id="{3D2FD25A-EFFD-4F5C-9258-981F5907DE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9" name="Rectangle 38">
              <a:extLst>
                <a:ext uri="{FF2B5EF4-FFF2-40B4-BE49-F238E27FC236}">
                  <a16:creationId xmlns:a16="http://schemas.microsoft.com/office/drawing/2014/main" id="{DCF573BC-A06F-4036-A3A8-9D07DDE622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678657" y="2415322"/>
            <a:ext cx="2588798" cy="2399869"/>
          </a:xfrm>
        </p:spPr>
        <p:txBody>
          <a:bodyPr vert="horz" lIns="91440" tIns="45720" rIns="91440" bIns="45720" rtlCol="0" anchor="ctr">
            <a:normAutofit/>
          </a:bodyPr>
          <a:lstStyle/>
          <a:p>
            <a:pPr>
              <a:lnSpc>
                <a:spcPct val="90000"/>
              </a:lnSpc>
            </a:pPr>
            <a:r>
              <a:rPr lang="en-US" sz="3500" kern="1200">
                <a:solidFill>
                  <a:srgbClr val="FFFFFF"/>
                </a:solidFill>
                <a:latin typeface="+mj-lt"/>
                <a:ea typeface="+mj-ea"/>
                <a:cs typeface="+mj-cs"/>
              </a:rPr>
              <a:t>Emergency Paid Sick Leave Act (EPSLA</a:t>
            </a:r>
          </a:p>
        </p:txBody>
      </p:sp>
      <p:sp>
        <p:nvSpPr>
          <p:cNvPr id="6" name="Content Placeholder 5">
            <a:extLst>
              <a:ext uri="{FF2B5EF4-FFF2-40B4-BE49-F238E27FC236}">
                <a16:creationId xmlns:a16="http://schemas.microsoft.com/office/drawing/2014/main" id="{6B506003-6957-4AA7-9E9D-EE892F0C7C45}"/>
              </a:ext>
            </a:extLst>
          </p:cNvPr>
          <p:cNvSpPr>
            <a:spLocks noGrp="1"/>
          </p:cNvSpPr>
          <p:nvPr>
            <p:ph idx="1"/>
          </p:nvPr>
        </p:nvSpPr>
        <p:spPr>
          <a:xfrm>
            <a:off x="3434482" y="290801"/>
            <a:ext cx="5305490" cy="6362700"/>
          </a:xfrm>
        </p:spPr>
        <p:txBody>
          <a:bodyPr vert="horz" lIns="91440" tIns="45720" rIns="91440" bIns="45720" rtlCol="0" anchor="ctr">
            <a:noAutofit/>
          </a:bodyPr>
          <a:lstStyle/>
          <a:p>
            <a:pPr marL="342900" indent="-228600">
              <a:lnSpc>
                <a:spcPct val="90000"/>
              </a:lnSpc>
            </a:pPr>
            <a:r>
              <a:rPr lang="en-US" sz="2200" i="1" dirty="0"/>
              <a:t>Two weeks (</a:t>
            </a:r>
            <a:r>
              <a:rPr lang="en-US" sz="2200" b="1" i="1" dirty="0"/>
              <a:t>up to 80 hours</a:t>
            </a:r>
            <a:r>
              <a:rPr lang="en-US" sz="2200" i="1" dirty="0"/>
              <a:t>) of </a:t>
            </a:r>
            <a:r>
              <a:rPr lang="en-US" sz="2200" b="1" i="1" dirty="0"/>
              <a:t>paid sick leave </a:t>
            </a:r>
            <a:r>
              <a:rPr lang="en-US" sz="2200" i="1" dirty="0"/>
              <a:t>at the employee’s regular </a:t>
            </a:r>
            <a:r>
              <a:rPr lang="en-US" sz="2200" dirty="0"/>
              <a:t>rate of pay where the employee is unable to work because the employee is quarantined (pursuant to Federal, State, or local government order or advice of a health care provider), and/or experiencing COVID-19 symptoms and seeking a medical diagnosis; or</a:t>
            </a:r>
          </a:p>
          <a:p>
            <a:pPr indent="-228600">
              <a:lnSpc>
                <a:spcPct val="90000"/>
              </a:lnSpc>
            </a:pPr>
            <a:endParaRPr lang="en-US" sz="2200" i="1" dirty="0"/>
          </a:p>
          <a:p>
            <a:pPr marL="342900" indent="-228600">
              <a:lnSpc>
                <a:spcPct val="90000"/>
              </a:lnSpc>
            </a:pPr>
            <a:r>
              <a:rPr lang="en-US" sz="2200" i="1" dirty="0"/>
              <a:t>Two weeks (</a:t>
            </a:r>
            <a:r>
              <a:rPr lang="en-US" sz="2200" b="1" i="1" dirty="0"/>
              <a:t>up to 80 hours</a:t>
            </a:r>
            <a:r>
              <a:rPr lang="en-US" sz="2200" i="1" dirty="0"/>
              <a:t>) of </a:t>
            </a:r>
            <a:r>
              <a:rPr lang="en-US" sz="2200" b="1" i="1" dirty="0"/>
              <a:t>paid sick leave </a:t>
            </a:r>
            <a:r>
              <a:rPr lang="en-US" sz="2200" i="1" dirty="0"/>
              <a:t>at two-thirds the employee’s regular rate of pay</a:t>
            </a:r>
            <a:r>
              <a:rPr lang="en-US" sz="2200" dirty="0"/>
              <a:t> because the employee is unable to work because </a:t>
            </a:r>
            <a:r>
              <a:rPr lang="en-US" sz="2200" b="1" dirty="0">
                <a:effectLst>
                  <a:outerShdw blurRad="38100" dist="38100" dir="2700000" algn="tl">
                    <a:srgbClr val="000000">
                      <a:alpha val="43137"/>
                    </a:srgbClr>
                  </a:outerShdw>
                </a:effectLst>
              </a:rPr>
              <a:t>of a bona fide need to care for an individual subject to quarantine</a:t>
            </a:r>
            <a:r>
              <a:rPr lang="en-US" sz="2200" dirty="0"/>
              <a:t> (pursuant to Federal, State, or local government order or advice of a health care provider), to care for a child (under 18 years of age) </a:t>
            </a:r>
          </a:p>
        </p:txBody>
      </p:sp>
      <p:sp>
        <p:nvSpPr>
          <p:cNvPr id="3" name="Footer Placeholder 2"/>
          <p:cNvSpPr>
            <a:spLocks noGrp="1"/>
          </p:cNvSpPr>
          <p:nvPr>
            <p:ph type="ftr" sz="quarter" idx="11"/>
          </p:nvPr>
        </p:nvSpPr>
        <p:spPr/>
        <p:txBody>
          <a:bodyPr/>
          <a:lstStyle/>
          <a:p>
            <a:r>
              <a:rPr lang="en-US" dirty="0"/>
              <a:t>COVID-19</a:t>
            </a:r>
          </a:p>
        </p:txBody>
      </p:sp>
      <p:sp>
        <p:nvSpPr>
          <p:cNvPr id="4" name="Slide Number Placeholder 3"/>
          <p:cNvSpPr>
            <a:spLocks noGrp="1"/>
          </p:cNvSpPr>
          <p:nvPr>
            <p:ph type="sldNum" sz="quarter" idx="12"/>
          </p:nvPr>
        </p:nvSpPr>
        <p:spPr/>
        <p:txBody>
          <a:bodyPr/>
          <a:lstStyle/>
          <a:p>
            <a:fld id="{FD9E7D06-2E18-4492-AC2D-B04DDEB47BB3}" type="slidenum">
              <a:rPr lang="en-US" smtClean="0"/>
              <a:t>23</a:t>
            </a:fld>
            <a:endParaRPr lang="en-US"/>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5387" y="447676"/>
            <a:ext cx="2554287" cy="871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7786" y="5815012"/>
            <a:ext cx="2060575" cy="731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147352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5911E3A-C35B-4EF7-A355-B84E9A14A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3" name="Group 12">
            <a:extLst>
              <a:ext uri="{FF2B5EF4-FFF2-40B4-BE49-F238E27FC236}">
                <a16:creationId xmlns:a16="http://schemas.microsoft.com/office/drawing/2014/main" id="{E21ADB3D-AD65-44B4-847D-5E90E90A5D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3134" y="0"/>
            <a:ext cx="9438087" cy="6853238"/>
            <a:chOff x="-417513" y="0"/>
            <a:chExt cx="12584114" cy="6853238"/>
          </a:xfrm>
        </p:grpSpPr>
        <p:sp>
          <p:nvSpPr>
            <p:cNvPr id="14" name="Freeform 5">
              <a:extLst>
                <a:ext uri="{FF2B5EF4-FFF2-40B4-BE49-F238E27FC236}">
                  <a16:creationId xmlns:a16="http://schemas.microsoft.com/office/drawing/2014/main" id="{CF580C70-814C-4845-B645-919BFFBD16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5" name="Freeform 6">
              <a:extLst>
                <a:ext uri="{FF2B5EF4-FFF2-40B4-BE49-F238E27FC236}">
                  <a16:creationId xmlns:a16="http://schemas.microsoft.com/office/drawing/2014/main" id="{34D7BF57-4CAA-45B2-9EF0-0AA1FCF70B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 name="Freeform 7">
              <a:extLst>
                <a:ext uri="{FF2B5EF4-FFF2-40B4-BE49-F238E27FC236}">
                  <a16:creationId xmlns:a16="http://schemas.microsoft.com/office/drawing/2014/main" id="{7886F306-C03A-40C6-8FD5-DCE3D4595D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 name="Freeform 8">
              <a:extLst>
                <a:ext uri="{FF2B5EF4-FFF2-40B4-BE49-F238E27FC236}">
                  <a16:creationId xmlns:a16="http://schemas.microsoft.com/office/drawing/2014/main" id="{2FDC9A36-C7C3-47D7-A64E-ED25C47EC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 name="Freeform 9">
              <a:extLst>
                <a:ext uri="{FF2B5EF4-FFF2-40B4-BE49-F238E27FC236}">
                  <a16:creationId xmlns:a16="http://schemas.microsoft.com/office/drawing/2014/main" id="{BB19BC37-158A-43DC-9A9E-E45CC71954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9" name="Freeform 10">
              <a:extLst>
                <a:ext uri="{FF2B5EF4-FFF2-40B4-BE49-F238E27FC236}">
                  <a16:creationId xmlns:a16="http://schemas.microsoft.com/office/drawing/2014/main" id="{077654CC-108F-48D5-B5E9-437F164F52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0" name="Freeform 11">
              <a:extLst>
                <a:ext uri="{FF2B5EF4-FFF2-40B4-BE49-F238E27FC236}">
                  <a16:creationId xmlns:a16="http://schemas.microsoft.com/office/drawing/2014/main" id="{A3CF3A63-1C1E-4E85-A78A-FDC16431E3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2">
              <a:extLst>
                <a:ext uri="{FF2B5EF4-FFF2-40B4-BE49-F238E27FC236}">
                  <a16:creationId xmlns:a16="http://schemas.microsoft.com/office/drawing/2014/main" id="{8740FC9A-72DD-4D9B-BA25-1CCED13524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3">
              <a:extLst>
                <a:ext uri="{FF2B5EF4-FFF2-40B4-BE49-F238E27FC236}">
                  <a16:creationId xmlns:a16="http://schemas.microsoft.com/office/drawing/2014/main" id="{7FBF5743-F2AE-4D0D-BCD1-01F7686D01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4">
              <a:extLst>
                <a:ext uri="{FF2B5EF4-FFF2-40B4-BE49-F238E27FC236}">
                  <a16:creationId xmlns:a16="http://schemas.microsoft.com/office/drawing/2014/main" id="{CED32316-D4F7-4795-BBE0-DEBB60E27C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5">
              <a:extLst>
                <a:ext uri="{FF2B5EF4-FFF2-40B4-BE49-F238E27FC236}">
                  <a16:creationId xmlns:a16="http://schemas.microsoft.com/office/drawing/2014/main" id="{583B23C9-B9B7-4E93-9538-CBE316F83F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6">
              <a:extLst>
                <a:ext uri="{FF2B5EF4-FFF2-40B4-BE49-F238E27FC236}">
                  <a16:creationId xmlns:a16="http://schemas.microsoft.com/office/drawing/2014/main" id="{5B144260-9F2C-4ADB-A37C-1CFB4B428B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17">
              <a:extLst>
                <a:ext uri="{FF2B5EF4-FFF2-40B4-BE49-F238E27FC236}">
                  <a16:creationId xmlns:a16="http://schemas.microsoft.com/office/drawing/2014/main" id="{53FF918D-79D3-4F55-A68C-0DD5880DAB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7" name="Freeform 18">
              <a:extLst>
                <a:ext uri="{FF2B5EF4-FFF2-40B4-BE49-F238E27FC236}">
                  <a16:creationId xmlns:a16="http://schemas.microsoft.com/office/drawing/2014/main" id="{B9FC1440-933F-44FE-8D77-4827DD0F99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8" name="Freeform 19">
              <a:extLst>
                <a:ext uri="{FF2B5EF4-FFF2-40B4-BE49-F238E27FC236}">
                  <a16:creationId xmlns:a16="http://schemas.microsoft.com/office/drawing/2014/main" id="{0F67F308-A67C-4D2E-B081-59BB31D8EC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0">
              <a:extLst>
                <a:ext uri="{FF2B5EF4-FFF2-40B4-BE49-F238E27FC236}">
                  <a16:creationId xmlns:a16="http://schemas.microsoft.com/office/drawing/2014/main" id="{80112F01-90EB-4AEC-A39C-5C6875FFB9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30" name="Freeform 21">
              <a:extLst>
                <a:ext uri="{FF2B5EF4-FFF2-40B4-BE49-F238E27FC236}">
                  <a16:creationId xmlns:a16="http://schemas.microsoft.com/office/drawing/2014/main" id="{893F6B05-90EB-4C75-A0F0-C7247553BD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31" name="Freeform 22">
              <a:extLst>
                <a:ext uri="{FF2B5EF4-FFF2-40B4-BE49-F238E27FC236}">
                  <a16:creationId xmlns:a16="http://schemas.microsoft.com/office/drawing/2014/main" id="{227B563B-E0C0-4D81-966D-B5E2DBAAE8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2" name="Freeform 23">
              <a:extLst>
                <a:ext uri="{FF2B5EF4-FFF2-40B4-BE49-F238E27FC236}">
                  <a16:creationId xmlns:a16="http://schemas.microsoft.com/office/drawing/2014/main" id="{130DF93D-D1FF-477A-BDCE-C8B01C3B47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3" name="Freeform 24">
              <a:extLst>
                <a:ext uri="{FF2B5EF4-FFF2-40B4-BE49-F238E27FC236}">
                  <a16:creationId xmlns:a16="http://schemas.microsoft.com/office/drawing/2014/main" id="{44ED67A1-C6FE-4AC8-8473-11DAC03DCD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4" name="Freeform 25">
              <a:extLst>
                <a:ext uri="{FF2B5EF4-FFF2-40B4-BE49-F238E27FC236}">
                  <a16:creationId xmlns:a16="http://schemas.microsoft.com/office/drawing/2014/main" id="{213A54F3-15FA-4C8F-8ABF-CE77E72196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36" name="Group 35">
            <a:extLst>
              <a:ext uri="{FF2B5EF4-FFF2-40B4-BE49-F238E27FC236}">
                <a16:creationId xmlns:a16="http://schemas.microsoft.com/office/drawing/2014/main" id="{5F8A7F7F-DD1A-4F41-98AC-B9CE2A620C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0108" y="1699589"/>
            <a:ext cx="2755857" cy="3470421"/>
            <a:chOff x="697883" y="1816768"/>
            <a:chExt cx="3674476" cy="3470421"/>
          </a:xfrm>
        </p:grpSpPr>
        <p:sp>
          <p:nvSpPr>
            <p:cNvPr id="37" name="Rectangle 36">
              <a:extLst>
                <a:ext uri="{FF2B5EF4-FFF2-40B4-BE49-F238E27FC236}">
                  <a16:creationId xmlns:a16="http://schemas.microsoft.com/office/drawing/2014/main" id="{CEF47228-EB7C-4EBA-BE01-DA6CB24102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8" name="Isosceles Triangle 22">
              <a:extLst>
                <a:ext uri="{FF2B5EF4-FFF2-40B4-BE49-F238E27FC236}">
                  <a16:creationId xmlns:a16="http://schemas.microsoft.com/office/drawing/2014/main" id="{3D2FD25A-EFFD-4F5C-9258-981F5907DE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9" name="Rectangle 38">
              <a:extLst>
                <a:ext uri="{FF2B5EF4-FFF2-40B4-BE49-F238E27FC236}">
                  <a16:creationId xmlns:a16="http://schemas.microsoft.com/office/drawing/2014/main" id="{DCF573BC-A06F-4036-A3A8-9D07DDE622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678657" y="2415322"/>
            <a:ext cx="2588798" cy="2399869"/>
          </a:xfrm>
        </p:spPr>
        <p:txBody>
          <a:bodyPr vert="horz" lIns="91440" tIns="45720" rIns="91440" bIns="45720" rtlCol="0" anchor="ctr">
            <a:normAutofit/>
          </a:bodyPr>
          <a:lstStyle/>
          <a:p>
            <a:pPr>
              <a:lnSpc>
                <a:spcPct val="90000"/>
              </a:lnSpc>
            </a:pPr>
            <a:r>
              <a:rPr lang="en-US" sz="3500" kern="1200" dirty="0">
                <a:solidFill>
                  <a:srgbClr val="FFFFFF"/>
                </a:solidFill>
                <a:latin typeface="+mj-lt"/>
                <a:ea typeface="+mj-ea"/>
                <a:cs typeface="+mj-cs"/>
              </a:rPr>
              <a:t>Emergency Paid Sick Leave Act (EPSLA)</a:t>
            </a:r>
          </a:p>
        </p:txBody>
      </p:sp>
      <p:sp>
        <p:nvSpPr>
          <p:cNvPr id="6" name="Content Placeholder 5">
            <a:extLst>
              <a:ext uri="{FF2B5EF4-FFF2-40B4-BE49-F238E27FC236}">
                <a16:creationId xmlns:a16="http://schemas.microsoft.com/office/drawing/2014/main" id="{EA8B1A91-88DF-4AC1-A057-CA07D1F2A90C}"/>
              </a:ext>
            </a:extLst>
          </p:cNvPr>
          <p:cNvSpPr>
            <a:spLocks noGrp="1"/>
          </p:cNvSpPr>
          <p:nvPr>
            <p:ph idx="1"/>
          </p:nvPr>
        </p:nvSpPr>
        <p:spPr>
          <a:xfrm>
            <a:off x="3477170" y="238126"/>
            <a:ext cx="5256445" cy="6629400"/>
          </a:xfrm>
        </p:spPr>
        <p:txBody>
          <a:bodyPr vert="horz" lIns="91440" tIns="45720" rIns="91440" bIns="45720" rtlCol="0" anchor="ctr">
            <a:normAutofit/>
          </a:bodyPr>
          <a:lstStyle/>
          <a:p>
            <a:pPr indent="-228600">
              <a:lnSpc>
                <a:spcPct val="90000"/>
              </a:lnSpc>
            </a:pPr>
            <a:r>
              <a:rPr lang="en-US" sz="2200" b="1" dirty="0">
                <a:effectLst>
                  <a:outerShdw blurRad="38100" dist="38100" dir="2700000" algn="tl">
                    <a:srgbClr val="000000">
                      <a:alpha val="43137"/>
                    </a:srgbClr>
                  </a:outerShdw>
                </a:effectLst>
              </a:rPr>
              <a:t>School or child care provider is closed or unavailable for reasons related to COVID-19,</a:t>
            </a:r>
            <a:r>
              <a:rPr lang="en-US" sz="2200" dirty="0"/>
              <a:t> and/or the </a:t>
            </a:r>
            <a:r>
              <a:rPr lang="en-US" sz="2200" b="1" dirty="0">
                <a:effectLst>
                  <a:outerShdw blurRad="38100" dist="38100" dir="2700000" algn="tl">
                    <a:srgbClr val="000000">
                      <a:alpha val="43137"/>
                    </a:srgbClr>
                  </a:outerShdw>
                </a:effectLst>
              </a:rPr>
              <a:t>employee is experiencing a substantially similar condition as specified by the Secretary of Health and Human Services, in consultation with the Secretaries of the Treasury and Labor</a:t>
            </a:r>
            <a:r>
              <a:rPr lang="en-US" sz="2200" dirty="0"/>
              <a:t> </a:t>
            </a:r>
          </a:p>
          <a:p>
            <a:pPr marL="342900" indent="-228600">
              <a:lnSpc>
                <a:spcPct val="90000"/>
              </a:lnSpc>
            </a:pPr>
            <a:endParaRPr lang="en-US" sz="2200" dirty="0"/>
          </a:p>
          <a:p>
            <a:pPr marL="342900" indent="-228600">
              <a:lnSpc>
                <a:spcPct val="90000"/>
              </a:lnSpc>
            </a:pPr>
            <a:r>
              <a:rPr lang="en-US" sz="2200" dirty="0"/>
              <a:t>Up to</a:t>
            </a:r>
            <a:r>
              <a:rPr lang="en-US" sz="2200" b="1" i="1" dirty="0"/>
              <a:t> an additional 10 weeks</a:t>
            </a:r>
            <a:r>
              <a:rPr lang="en-US" sz="2200" i="1" dirty="0"/>
              <a:t> of </a:t>
            </a:r>
            <a:r>
              <a:rPr lang="en-US" sz="2200" dirty="0"/>
              <a:t>paid expanded family and medical leave </a:t>
            </a:r>
            <a:r>
              <a:rPr lang="en-US" sz="2200" i="1" dirty="0"/>
              <a:t>at two-thirds the employee’s regular rate of pay </a:t>
            </a:r>
            <a:r>
              <a:rPr lang="en-US" sz="2200" dirty="0"/>
              <a:t>where an employee, who has been employed for at least 30 calendar days, </a:t>
            </a:r>
            <a:r>
              <a:rPr lang="en-US" sz="2200" b="1" dirty="0">
                <a:effectLst>
                  <a:outerShdw blurRad="38100" dist="38100" dir="2700000" algn="tl">
                    <a:srgbClr val="000000">
                      <a:alpha val="43137"/>
                    </a:srgbClr>
                  </a:outerShdw>
                </a:effectLst>
              </a:rPr>
              <a:t>is unable to work due to a bona fide need for leave to care for a child whose school or child care provider is closed or unavailable for reasons related to COVID-19</a:t>
            </a:r>
          </a:p>
        </p:txBody>
      </p:sp>
      <p:sp>
        <p:nvSpPr>
          <p:cNvPr id="3" name="Footer Placeholder 2"/>
          <p:cNvSpPr>
            <a:spLocks noGrp="1"/>
          </p:cNvSpPr>
          <p:nvPr>
            <p:ph type="ftr" sz="quarter" idx="11"/>
          </p:nvPr>
        </p:nvSpPr>
        <p:spPr/>
        <p:txBody>
          <a:bodyPr/>
          <a:lstStyle/>
          <a:p>
            <a:r>
              <a:rPr lang="en-US" dirty="0"/>
              <a:t>COVID-19</a:t>
            </a:r>
          </a:p>
        </p:txBody>
      </p:sp>
      <p:sp>
        <p:nvSpPr>
          <p:cNvPr id="4" name="Slide Number Placeholder 3"/>
          <p:cNvSpPr>
            <a:spLocks noGrp="1"/>
          </p:cNvSpPr>
          <p:nvPr>
            <p:ph type="sldNum" sz="quarter" idx="12"/>
          </p:nvPr>
        </p:nvSpPr>
        <p:spPr/>
        <p:txBody>
          <a:bodyPr/>
          <a:lstStyle/>
          <a:p>
            <a:fld id="{FD9E7D06-2E18-4492-AC2D-B04DDEB47BB3}" type="slidenum">
              <a:rPr lang="en-US" smtClean="0"/>
              <a:t>24</a:t>
            </a:fld>
            <a:endParaRPr lang="en-US"/>
          </a:p>
        </p:txBody>
      </p:sp>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1263" y="423863"/>
            <a:ext cx="2554287" cy="871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0152" y="5815012"/>
            <a:ext cx="2060575" cy="731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147352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5911E3A-C35B-4EF7-A355-B84E9A14A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3" name="Group 12">
            <a:extLst>
              <a:ext uri="{FF2B5EF4-FFF2-40B4-BE49-F238E27FC236}">
                <a16:creationId xmlns:a16="http://schemas.microsoft.com/office/drawing/2014/main" id="{E21ADB3D-AD65-44B4-847D-5E90E90A5D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3134" y="0"/>
            <a:ext cx="9438087" cy="6853238"/>
            <a:chOff x="-417513" y="0"/>
            <a:chExt cx="12584114" cy="6853238"/>
          </a:xfrm>
        </p:grpSpPr>
        <p:sp>
          <p:nvSpPr>
            <p:cNvPr id="14" name="Freeform 5">
              <a:extLst>
                <a:ext uri="{FF2B5EF4-FFF2-40B4-BE49-F238E27FC236}">
                  <a16:creationId xmlns:a16="http://schemas.microsoft.com/office/drawing/2014/main" id="{CF580C70-814C-4845-B645-919BFFBD16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5" name="Freeform 6">
              <a:extLst>
                <a:ext uri="{FF2B5EF4-FFF2-40B4-BE49-F238E27FC236}">
                  <a16:creationId xmlns:a16="http://schemas.microsoft.com/office/drawing/2014/main" id="{34D7BF57-4CAA-45B2-9EF0-0AA1FCF70B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 name="Freeform 7">
              <a:extLst>
                <a:ext uri="{FF2B5EF4-FFF2-40B4-BE49-F238E27FC236}">
                  <a16:creationId xmlns:a16="http://schemas.microsoft.com/office/drawing/2014/main" id="{7886F306-C03A-40C6-8FD5-DCE3D4595D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 name="Freeform 8">
              <a:extLst>
                <a:ext uri="{FF2B5EF4-FFF2-40B4-BE49-F238E27FC236}">
                  <a16:creationId xmlns:a16="http://schemas.microsoft.com/office/drawing/2014/main" id="{2FDC9A36-C7C3-47D7-A64E-ED25C47EC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 name="Freeform 9">
              <a:extLst>
                <a:ext uri="{FF2B5EF4-FFF2-40B4-BE49-F238E27FC236}">
                  <a16:creationId xmlns:a16="http://schemas.microsoft.com/office/drawing/2014/main" id="{BB19BC37-158A-43DC-9A9E-E45CC71954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9" name="Freeform 10">
              <a:extLst>
                <a:ext uri="{FF2B5EF4-FFF2-40B4-BE49-F238E27FC236}">
                  <a16:creationId xmlns:a16="http://schemas.microsoft.com/office/drawing/2014/main" id="{077654CC-108F-48D5-B5E9-437F164F52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0" name="Freeform 11">
              <a:extLst>
                <a:ext uri="{FF2B5EF4-FFF2-40B4-BE49-F238E27FC236}">
                  <a16:creationId xmlns:a16="http://schemas.microsoft.com/office/drawing/2014/main" id="{A3CF3A63-1C1E-4E85-A78A-FDC16431E3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2">
              <a:extLst>
                <a:ext uri="{FF2B5EF4-FFF2-40B4-BE49-F238E27FC236}">
                  <a16:creationId xmlns:a16="http://schemas.microsoft.com/office/drawing/2014/main" id="{8740FC9A-72DD-4D9B-BA25-1CCED13524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3">
              <a:extLst>
                <a:ext uri="{FF2B5EF4-FFF2-40B4-BE49-F238E27FC236}">
                  <a16:creationId xmlns:a16="http://schemas.microsoft.com/office/drawing/2014/main" id="{7FBF5743-F2AE-4D0D-BCD1-01F7686D01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4">
              <a:extLst>
                <a:ext uri="{FF2B5EF4-FFF2-40B4-BE49-F238E27FC236}">
                  <a16:creationId xmlns:a16="http://schemas.microsoft.com/office/drawing/2014/main" id="{CED32316-D4F7-4795-BBE0-DEBB60E27C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5">
              <a:extLst>
                <a:ext uri="{FF2B5EF4-FFF2-40B4-BE49-F238E27FC236}">
                  <a16:creationId xmlns:a16="http://schemas.microsoft.com/office/drawing/2014/main" id="{583B23C9-B9B7-4E93-9538-CBE316F83F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6">
              <a:extLst>
                <a:ext uri="{FF2B5EF4-FFF2-40B4-BE49-F238E27FC236}">
                  <a16:creationId xmlns:a16="http://schemas.microsoft.com/office/drawing/2014/main" id="{5B144260-9F2C-4ADB-A37C-1CFB4B428B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17">
              <a:extLst>
                <a:ext uri="{FF2B5EF4-FFF2-40B4-BE49-F238E27FC236}">
                  <a16:creationId xmlns:a16="http://schemas.microsoft.com/office/drawing/2014/main" id="{53FF918D-79D3-4F55-A68C-0DD5880DAB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7" name="Freeform 18">
              <a:extLst>
                <a:ext uri="{FF2B5EF4-FFF2-40B4-BE49-F238E27FC236}">
                  <a16:creationId xmlns:a16="http://schemas.microsoft.com/office/drawing/2014/main" id="{B9FC1440-933F-44FE-8D77-4827DD0F99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8" name="Freeform 19">
              <a:extLst>
                <a:ext uri="{FF2B5EF4-FFF2-40B4-BE49-F238E27FC236}">
                  <a16:creationId xmlns:a16="http://schemas.microsoft.com/office/drawing/2014/main" id="{0F67F308-A67C-4D2E-B081-59BB31D8EC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0">
              <a:extLst>
                <a:ext uri="{FF2B5EF4-FFF2-40B4-BE49-F238E27FC236}">
                  <a16:creationId xmlns:a16="http://schemas.microsoft.com/office/drawing/2014/main" id="{80112F01-90EB-4AEC-A39C-5C6875FFB9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30" name="Freeform 21">
              <a:extLst>
                <a:ext uri="{FF2B5EF4-FFF2-40B4-BE49-F238E27FC236}">
                  <a16:creationId xmlns:a16="http://schemas.microsoft.com/office/drawing/2014/main" id="{893F6B05-90EB-4C75-A0F0-C7247553BD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31" name="Freeform 22">
              <a:extLst>
                <a:ext uri="{FF2B5EF4-FFF2-40B4-BE49-F238E27FC236}">
                  <a16:creationId xmlns:a16="http://schemas.microsoft.com/office/drawing/2014/main" id="{227B563B-E0C0-4D81-966D-B5E2DBAAE8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2" name="Freeform 23">
              <a:extLst>
                <a:ext uri="{FF2B5EF4-FFF2-40B4-BE49-F238E27FC236}">
                  <a16:creationId xmlns:a16="http://schemas.microsoft.com/office/drawing/2014/main" id="{130DF93D-D1FF-477A-BDCE-C8B01C3B47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3" name="Freeform 24">
              <a:extLst>
                <a:ext uri="{FF2B5EF4-FFF2-40B4-BE49-F238E27FC236}">
                  <a16:creationId xmlns:a16="http://schemas.microsoft.com/office/drawing/2014/main" id="{44ED67A1-C6FE-4AC8-8473-11DAC03DCD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4" name="Freeform 25">
              <a:extLst>
                <a:ext uri="{FF2B5EF4-FFF2-40B4-BE49-F238E27FC236}">
                  <a16:creationId xmlns:a16="http://schemas.microsoft.com/office/drawing/2014/main" id="{213A54F3-15FA-4C8F-8ABF-CE77E72196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36" name="Group 35">
            <a:extLst>
              <a:ext uri="{FF2B5EF4-FFF2-40B4-BE49-F238E27FC236}">
                <a16:creationId xmlns:a16="http://schemas.microsoft.com/office/drawing/2014/main" id="{5F8A7F7F-DD1A-4F41-98AC-B9CE2A620C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0108" y="1699589"/>
            <a:ext cx="2755857" cy="3470421"/>
            <a:chOff x="697883" y="1816768"/>
            <a:chExt cx="3674476" cy="3470421"/>
          </a:xfrm>
        </p:grpSpPr>
        <p:sp>
          <p:nvSpPr>
            <p:cNvPr id="37" name="Rectangle 36">
              <a:extLst>
                <a:ext uri="{FF2B5EF4-FFF2-40B4-BE49-F238E27FC236}">
                  <a16:creationId xmlns:a16="http://schemas.microsoft.com/office/drawing/2014/main" id="{CEF47228-EB7C-4EBA-BE01-DA6CB24102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8" name="Isosceles Triangle 22">
              <a:extLst>
                <a:ext uri="{FF2B5EF4-FFF2-40B4-BE49-F238E27FC236}">
                  <a16:creationId xmlns:a16="http://schemas.microsoft.com/office/drawing/2014/main" id="{3D2FD25A-EFFD-4F5C-9258-981F5907DE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9" name="Rectangle 38">
              <a:extLst>
                <a:ext uri="{FF2B5EF4-FFF2-40B4-BE49-F238E27FC236}">
                  <a16:creationId xmlns:a16="http://schemas.microsoft.com/office/drawing/2014/main" id="{DCF573BC-A06F-4036-A3A8-9D07DDE622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678657" y="2415322"/>
            <a:ext cx="2588798" cy="2399869"/>
          </a:xfrm>
        </p:spPr>
        <p:txBody>
          <a:bodyPr vert="horz" lIns="91440" tIns="45720" rIns="91440" bIns="45720" rtlCol="0" anchor="ctr">
            <a:normAutofit/>
          </a:bodyPr>
          <a:lstStyle/>
          <a:p>
            <a:pPr>
              <a:lnSpc>
                <a:spcPct val="90000"/>
              </a:lnSpc>
            </a:pPr>
            <a:r>
              <a:rPr lang="en-US" sz="3500" kern="1200">
                <a:solidFill>
                  <a:srgbClr val="FFFFFF"/>
                </a:solidFill>
                <a:latin typeface="+mj-lt"/>
                <a:ea typeface="+mj-ea"/>
                <a:cs typeface="+mj-cs"/>
              </a:rPr>
              <a:t>Emergency Paid Sick Leave Act (EPSLA)</a:t>
            </a:r>
          </a:p>
        </p:txBody>
      </p:sp>
      <p:sp>
        <p:nvSpPr>
          <p:cNvPr id="6" name="Content Placeholder 5">
            <a:extLst>
              <a:ext uri="{FF2B5EF4-FFF2-40B4-BE49-F238E27FC236}">
                <a16:creationId xmlns:a16="http://schemas.microsoft.com/office/drawing/2014/main" id="{B388EB26-3318-48A1-8FF5-838A4CE93035}"/>
              </a:ext>
            </a:extLst>
          </p:cNvPr>
          <p:cNvSpPr>
            <a:spLocks noGrp="1"/>
          </p:cNvSpPr>
          <p:nvPr>
            <p:ph idx="1"/>
          </p:nvPr>
        </p:nvSpPr>
        <p:spPr>
          <a:xfrm>
            <a:off x="3473823" y="628651"/>
            <a:ext cx="5069679" cy="6015036"/>
          </a:xfrm>
        </p:spPr>
        <p:txBody>
          <a:bodyPr vert="horz" lIns="91440" tIns="45720" rIns="91440" bIns="45720" rtlCol="0" anchor="ctr">
            <a:normAutofit fontScale="92500" lnSpcReduction="10000"/>
          </a:bodyPr>
          <a:lstStyle/>
          <a:p>
            <a:pPr marL="114300" indent="0">
              <a:lnSpc>
                <a:spcPct val="90000"/>
              </a:lnSpc>
              <a:buNone/>
            </a:pPr>
            <a:endParaRPr lang="en-US" sz="2400" b="1" dirty="0"/>
          </a:p>
          <a:p>
            <a:pPr marL="114300" indent="0">
              <a:lnSpc>
                <a:spcPct val="90000"/>
              </a:lnSpc>
              <a:buNone/>
            </a:pPr>
            <a:r>
              <a:rPr lang="en-US" sz="2400" b="1" dirty="0"/>
              <a:t>Calculation of Pay:</a:t>
            </a:r>
          </a:p>
          <a:p>
            <a:pPr indent="-228600">
              <a:lnSpc>
                <a:spcPct val="90000"/>
              </a:lnSpc>
            </a:pPr>
            <a:endParaRPr lang="en-US" sz="2400" dirty="0"/>
          </a:p>
          <a:p>
            <a:pPr marL="342900" indent="-228600">
              <a:lnSpc>
                <a:spcPct val="90000"/>
              </a:lnSpc>
            </a:pPr>
            <a:r>
              <a:rPr lang="en-US" sz="2400" b="1" dirty="0">
                <a:effectLst>
                  <a:outerShdw blurRad="38100" dist="38100" dir="2700000" algn="tl">
                    <a:srgbClr val="000000">
                      <a:alpha val="43137"/>
                    </a:srgbClr>
                  </a:outerShdw>
                </a:effectLst>
              </a:rPr>
              <a:t>For leave reasons (1), (2), or (3):</a:t>
            </a:r>
          </a:p>
          <a:p>
            <a:pPr marL="342900" indent="-228600">
              <a:lnSpc>
                <a:spcPct val="90000"/>
              </a:lnSpc>
            </a:pPr>
            <a:endParaRPr lang="en-US" sz="2400" b="1" dirty="0">
              <a:effectLst>
                <a:outerShdw blurRad="38100" dist="38100" dir="2700000" algn="tl">
                  <a:srgbClr val="000000">
                    <a:alpha val="43137"/>
                  </a:srgbClr>
                </a:outerShdw>
              </a:effectLst>
            </a:endParaRPr>
          </a:p>
          <a:p>
            <a:pPr marL="457200">
              <a:lnSpc>
                <a:spcPct val="90000"/>
              </a:lnSpc>
              <a:buFont typeface="Wingdings" panose="05000000000000000000" pitchFamily="2" charset="2"/>
              <a:buChar char="ü"/>
            </a:pPr>
            <a:r>
              <a:rPr lang="en-US" sz="2400" dirty="0"/>
              <a:t>employees taking leave are entitled to pay at </a:t>
            </a:r>
            <a:r>
              <a:rPr lang="en-US" sz="2400" b="1" dirty="0"/>
              <a:t>either their regular rate or the applicable minimum wage, whichever is higher, up to $511 per day and $5,110 in the aggregate (over a 2-week period)</a:t>
            </a:r>
          </a:p>
          <a:p>
            <a:pPr marL="457200">
              <a:lnSpc>
                <a:spcPct val="90000"/>
              </a:lnSpc>
              <a:buFont typeface="Wingdings" panose="05000000000000000000" pitchFamily="2" charset="2"/>
              <a:buChar char="ü"/>
            </a:pPr>
            <a:endParaRPr lang="en-US" sz="2400" dirty="0"/>
          </a:p>
          <a:p>
            <a:pPr marL="457200">
              <a:lnSpc>
                <a:spcPct val="90000"/>
              </a:lnSpc>
              <a:buFont typeface="Wingdings" panose="05000000000000000000" pitchFamily="2" charset="2"/>
              <a:buChar char="ü"/>
            </a:pPr>
            <a:r>
              <a:rPr lang="en-US" sz="2400" b="1" dirty="0">
                <a:effectLst>
                  <a:outerShdw blurRad="38100" dist="38100" dir="2700000" algn="tl">
                    <a:srgbClr val="000000">
                      <a:alpha val="43137"/>
                    </a:srgbClr>
                  </a:outerShdw>
                </a:effectLst>
              </a:rPr>
              <a:t>For leave reasons (4) or (6)</a:t>
            </a:r>
            <a:r>
              <a:rPr lang="en-US" sz="2400" dirty="0"/>
              <a:t>: employees taking leave are entitled to pay </a:t>
            </a:r>
            <a:r>
              <a:rPr lang="en-US" sz="2400" b="1" dirty="0"/>
              <a:t>at 2/3 their regular rate or 2/3 the applicable minimum wage, whichever is higher, up to $200 per day and $2,000 in the aggregate (over a 2-week period)</a:t>
            </a:r>
          </a:p>
          <a:p>
            <a:pPr indent="-228600">
              <a:lnSpc>
                <a:spcPct val="90000"/>
              </a:lnSpc>
            </a:pPr>
            <a:endParaRPr lang="en-US" sz="2400" dirty="0"/>
          </a:p>
          <a:p>
            <a:pPr indent="-228600">
              <a:lnSpc>
                <a:spcPct val="90000"/>
              </a:lnSpc>
            </a:pPr>
            <a:endParaRPr lang="en-US" sz="1700" dirty="0"/>
          </a:p>
        </p:txBody>
      </p:sp>
      <p:sp>
        <p:nvSpPr>
          <p:cNvPr id="3" name="Footer Placeholder 2"/>
          <p:cNvSpPr>
            <a:spLocks noGrp="1"/>
          </p:cNvSpPr>
          <p:nvPr>
            <p:ph type="ftr" sz="quarter" idx="11"/>
          </p:nvPr>
        </p:nvSpPr>
        <p:spPr/>
        <p:txBody>
          <a:bodyPr/>
          <a:lstStyle/>
          <a:p>
            <a:endParaRPr lang="en-US" dirty="0"/>
          </a:p>
          <a:p>
            <a:r>
              <a:rPr lang="en-US" dirty="0"/>
              <a:t>COVID-19</a:t>
            </a:r>
          </a:p>
          <a:p>
            <a:endParaRPr lang="en-US" dirty="0"/>
          </a:p>
        </p:txBody>
      </p:sp>
      <p:sp>
        <p:nvSpPr>
          <p:cNvPr id="4" name="Slide Number Placeholder 3"/>
          <p:cNvSpPr>
            <a:spLocks noGrp="1"/>
          </p:cNvSpPr>
          <p:nvPr>
            <p:ph type="sldNum" sz="quarter" idx="12"/>
          </p:nvPr>
        </p:nvSpPr>
        <p:spPr/>
        <p:txBody>
          <a:bodyPr/>
          <a:lstStyle/>
          <a:p>
            <a:fld id="{FD9E7D06-2E18-4492-AC2D-B04DDEB47BB3}" type="slidenum">
              <a:rPr lang="en-US" smtClean="0"/>
              <a:t>25</a:t>
            </a:fld>
            <a:endParaRPr lang="en-US"/>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349" y="565150"/>
            <a:ext cx="2554287" cy="871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003" y="5815012"/>
            <a:ext cx="2060575" cy="731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684518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5911E3A-C35B-4EF7-A355-B84E9A14A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3" name="Group 12">
            <a:extLst>
              <a:ext uri="{FF2B5EF4-FFF2-40B4-BE49-F238E27FC236}">
                <a16:creationId xmlns:a16="http://schemas.microsoft.com/office/drawing/2014/main" id="{E21ADB3D-AD65-44B4-847D-5E90E90A5D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3134" y="0"/>
            <a:ext cx="9438087" cy="6853238"/>
            <a:chOff x="-417513" y="0"/>
            <a:chExt cx="12584114" cy="6853238"/>
          </a:xfrm>
        </p:grpSpPr>
        <p:sp>
          <p:nvSpPr>
            <p:cNvPr id="14" name="Freeform 5">
              <a:extLst>
                <a:ext uri="{FF2B5EF4-FFF2-40B4-BE49-F238E27FC236}">
                  <a16:creationId xmlns:a16="http://schemas.microsoft.com/office/drawing/2014/main" id="{CF580C70-814C-4845-B645-919BFFBD16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5" name="Freeform 6">
              <a:extLst>
                <a:ext uri="{FF2B5EF4-FFF2-40B4-BE49-F238E27FC236}">
                  <a16:creationId xmlns:a16="http://schemas.microsoft.com/office/drawing/2014/main" id="{34D7BF57-4CAA-45B2-9EF0-0AA1FCF70B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 name="Freeform 7">
              <a:extLst>
                <a:ext uri="{FF2B5EF4-FFF2-40B4-BE49-F238E27FC236}">
                  <a16:creationId xmlns:a16="http://schemas.microsoft.com/office/drawing/2014/main" id="{7886F306-C03A-40C6-8FD5-DCE3D4595D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 name="Freeform 8">
              <a:extLst>
                <a:ext uri="{FF2B5EF4-FFF2-40B4-BE49-F238E27FC236}">
                  <a16:creationId xmlns:a16="http://schemas.microsoft.com/office/drawing/2014/main" id="{2FDC9A36-C7C3-47D7-A64E-ED25C47EC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 name="Freeform 9">
              <a:extLst>
                <a:ext uri="{FF2B5EF4-FFF2-40B4-BE49-F238E27FC236}">
                  <a16:creationId xmlns:a16="http://schemas.microsoft.com/office/drawing/2014/main" id="{BB19BC37-158A-43DC-9A9E-E45CC71954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9" name="Freeform 10">
              <a:extLst>
                <a:ext uri="{FF2B5EF4-FFF2-40B4-BE49-F238E27FC236}">
                  <a16:creationId xmlns:a16="http://schemas.microsoft.com/office/drawing/2014/main" id="{077654CC-108F-48D5-B5E9-437F164F52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0" name="Freeform 11">
              <a:extLst>
                <a:ext uri="{FF2B5EF4-FFF2-40B4-BE49-F238E27FC236}">
                  <a16:creationId xmlns:a16="http://schemas.microsoft.com/office/drawing/2014/main" id="{A3CF3A63-1C1E-4E85-A78A-FDC16431E3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2">
              <a:extLst>
                <a:ext uri="{FF2B5EF4-FFF2-40B4-BE49-F238E27FC236}">
                  <a16:creationId xmlns:a16="http://schemas.microsoft.com/office/drawing/2014/main" id="{8740FC9A-72DD-4D9B-BA25-1CCED13524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3">
              <a:extLst>
                <a:ext uri="{FF2B5EF4-FFF2-40B4-BE49-F238E27FC236}">
                  <a16:creationId xmlns:a16="http://schemas.microsoft.com/office/drawing/2014/main" id="{7FBF5743-F2AE-4D0D-BCD1-01F7686D01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4">
              <a:extLst>
                <a:ext uri="{FF2B5EF4-FFF2-40B4-BE49-F238E27FC236}">
                  <a16:creationId xmlns:a16="http://schemas.microsoft.com/office/drawing/2014/main" id="{CED32316-D4F7-4795-BBE0-DEBB60E27C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5">
              <a:extLst>
                <a:ext uri="{FF2B5EF4-FFF2-40B4-BE49-F238E27FC236}">
                  <a16:creationId xmlns:a16="http://schemas.microsoft.com/office/drawing/2014/main" id="{583B23C9-B9B7-4E93-9538-CBE316F83F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6">
              <a:extLst>
                <a:ext uri="{FF2B5EF4-FFF2-40B4-BE49-F238E27FC236}">
                  <a16:creationId xmlns:a16="http://schemas.microsoft.com/office/drawing/2014/main" id="{5B144260-9F2C-4ADB-A37C-1CFB4B428B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17">
              <a:extLst>
                <a:ext uri="{FF2B5EF4-FFF2-40B4-BE49-F238E27FC236}">
                  <a16:creationId xmlns:a16="http://schemas.microsoft.com/office/drawing/2014/main" id="{53FF918D-79D3-4F55-A68C-0DD5880DAB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7" name="Freeform 18">
              <a:extLst>
                <a:ext uri="{FF2B5EF4-FFF2-40B4-BE49-F238E27FC236}">
                  <a16:creationId xmlns:a16="http://schemas.microsoft.com/office/drawing/2014/main" id="{B9FC1440-933F-44FE-8D77-4827DD0F99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8" name="Freeform 19">
              <a:extLst>
                <a:ext uri="{FF2B5EF4-FFF2-40B4-BE49-F238E27FC236}">
                  <a16:creationId xmlns:a16="http://schemas.microsoft.com/office/drawing/2014/main" id="{0F67F308-A67C-4D2E-B081-59BB31D8EC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0">
              <a:extLst>
                <a:ext uri="{FF2B5EF4-FFF2-40B4-BE49-F238E27FC236}">
                  <a16:creationId xmlns:a16="http://schemas.microsoft.com/office/drawing/2014/main" id="{80112F01-90EB-4AEC-A39C-5C6875FFB9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30" name="Freeform 21">
              <a:extLst>
                <a:ext uri="{FF2B5EF4-FFF2-40B4-BE49-F238E27FC236}">
                  <a16:creationId xmlns:a16="http://schemas.microsoft.com/office/drawing/2014/main" id="{893F6B05-90EB-4C75-A0F0-C7247553BD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31" name="Freeform 22">
              <a:extLst>
                <a:ext uri="{FF2B5EF4-FFF2-40B4-BE49-F238E27FC236}">
                  <a16:creationId xmlns:a16="http://schemas.microsoft.com/office/drawing/2014/main" id="{227B563B-E0C0-4D81-966D-B5E2DBAAE8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2" name="Freeform 23">
              <a:extLst>
                <a:ext uri="{FF2B5EF4-FFF2-40B4-BE49-F238E27FC236}">
                  <a16:creationId xmlns:a16="http://schemas.microsoft.com/office/drawing/2014/main" id="{130DF93D-D1FF-477A-BDCE-C8B01C3B47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3" name="Freeform 24">
              <a:extLst>
                <a:ext uri="{FF2B5EF4-FFF2-40B4-BE49-F238E27FC236}">
                  <a16:creationId xmlns:a16="http://schemas.microsoft.com/office/drawing/2014/main" id="{44ED67A1-C6FE-4AC8-8473-11DAC03DCD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4" name="Freeform 25">
              <a:extLst>
                <a:ext uri="{FF2B5EF4-FFF2-40B4-BE49-F238E27FC236}">
                  <a16:creationId xmlns:a16="http://schemas.microsoft.com/office/drawing/2014/main" id="{213A54F3-15FA-4C8F-8ABF-CE77E72196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36" name="Group 35">
            <a:extLst>
              <a:ext uri="{FF2B5EF4-FFF2-40B4-BE49-F238E27FC236}">
                <a16:creationId xmlns:a16="http://schemas.microsoft.com/office/drawing/2014/main" id="{5F8A7F7F-DD1A-4F41-98AC-B9CE2A620C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0108" y="1699589"/>
            <a:ext cx="2755857" cy="3470421"/>
            <a:chOff x="697883" y="1816768"/>
            <a:chExt cx="3674476" cy="3470421"/>
          </a:xfrm>
        </p:grpSpPr>
        <p:sp>
          <p:nvSpPr>
            <p:cNvPr id="37" name="Rectangle 36">
              <a:extLst>
                <a:ext uri="{FF2B5EF4-FFF2-40B4-BE49-F238E27FC236}">
                  <a16:creationId xmlns:a16="http://schemas.microsoft.com/office/drawing/2014/main" id="{CEF47228-EB7C-4EBA-BE01-DA6CB24102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8" name="Isosceles Triangle 22">
              <a:extLst>
                <a:ext uri="{FF2B5EF4-FFF2-40B4-BE49-F238E27FC236}">
                  <a16:creationId xmlns:a16="http://schemas.microsoft.com/office/drawing/2014/main" id="{3D2FD25A-EFFD-4F5C-9258-981F5907DE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9" name="Rectangle 38">
              <a:extLst>
                <a:ext uri="{FF2B5EF4-FFF2-40B4-BE49-F238E27FC236}">
                  <a16:creationId xmlns:a16="http://schemas.microsoft.com/office/drawing/2014/main" id="{DCF573BC-A06F-4036-A3A8-9D07DDE622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678657" y="2415322"/>
            <a:ext cx="2588798" cy="2399869"/>
          </a:xfrm>
        </p:spPr>
        <p:txBody>
          <a:bodyPr vert="horz" lIns="91440" tIns="45720" rIns="91440" bIns="45720" rtlCol="0" anchor="ctr">
            <a:normAutofit/>
          </a:bodyPr>
          <a:lstStyle/>
          <a:p>
            <a:pPr>
              <a:lnSpc>
                <a:spcPct val="90000"/>
              </a:lnSpc>
            </a:pPr>
            <a:r>
              <a:rPr lang="en-US" sz="3500" kern="1200" dirty="0">
                <a:solidFill>
                  <a:srgbClr val="FFFFFF"/>
                </a:solidFill>
                <a:latin typeface="+mj-lt"/>
                <a:ea typeface="+mj-ea"/>
                <a:cs typeface="+mj-cs"/>
              </a:rPr>
              <a:t>Emergency Paid Sick Leave Act (EPSLA)</a:t>
            </a:r>
          </a:p>
        </p:txBody>
      </p:sp>
      <p:sp>
        <p:nvSpPr>
          <p:cNvPr id="6" name="Content Placeholder 5">
            <a:extLst>
              <a:ext uri="{FF2B5EF4-FFF2-40B4-BE49-F238E27FC236}">
                <a16:creationId xmlns:a16="http://schemas.microsoft.com/office/drawing/2014/main" id="{C6625041-A72F-40B4-ACF8-C8A0FE188D6E}"/>
              </a:ext>
            </a:extLst>
          </p:cNvPr>
          <p:cNvSpPr>
            <a:spLocks noGrp="1"/>
          </p:cNvSpPr>
          <p:nvPr>
            <p:ph idx="1"/>
          </p:nvPr>
        </p:nvSpPr>
        <p:spPr>
          <a:xfrm>
            <a:off x="3427851" y="565150"/>
            <a:ext cx="5052755" cy="6064250"/>
          </a:xfrm>
        </p:spPr>
        <p:txBody>
          <a:bodyPr vert="horz" lIns="91440" tIns="45720" rIns="91440" bIns="45720" rtlCol="0" anchor="ctr">
            <a:normAutofit/>
          </a:bodyPr>
          <a:lstStyle/>
          <a:p>
            <a:pPr marL="114300" indent="0">
              <a:lnSpc>
                <a:spcPct val="90000"/>
              </a:lnSpc>
              <a:buNone/>
            </a:pPr>
            <a:r>
              <a:rPr lang="en-US" sz="2400" b="1" dirty="0"/>
              <a:t>Calculation of Pay:</a:t>
            </a:r>
          </a:p>
          <a:p>
            <a:pPr indent="-228600">
              <a:lnSpc>
                <a:spcPct val="90000"/>
              </a:lnSpc>
            </a:pPr>
            <a:endParaRPr lang="en-US" sz="2400" dirty="0"/>
          </a:p>
          <a:p>
            <a:pPr marL="342900" indent="-228600">
              <a:lnSpc>
                <a:spcPct val="90000"/>
              </a:lnSpc>
            </a:pPr>
            <a:r>
              <a:rPr lang="en-US" sz="2400" b="1" dirty="0">
                <a:effectLst>
                  <a:outerShdw blurRad="38100" dist="38100" dir="2700000" algn="tl">
                    <a:srgbClr val="000000">
                      <a:alpha val="43137"/>
                    </a:srgbClr>
                  </a:outerShdw>
                </a:effectLst>
              </a:rPr>
              <a:t>For leave reasons (4) or (6)</a:t>
            </a:r>
            <a:r>
              <a:rPr lang="en-US" sz="2400" dirty="0"/>
              <a:t>: </a:t>
            </a:r>
          </a:p>
          <a:p>
            <a:pPr marL="342900" indent="-228600">
              <a:lnSpc>
                <a:spcPct val="90000"/>
              </a:lnSpc>
            </a:pPr>
            <a:endParaRPr lang="en-US" sz="2400" dirty="0"/>
          </a:p>
          <a:p>
            <a:pPr marL="457200">
              <a:lnSpc>
                <a:spcPct val="90000"/>
              </a:lnSpc>
              <a:buFont typeface="Wingdings" panose="05000000000000000000" pitchFamily="2" charset="2"/>
              <a:buChar char="ü"/>
            </a:pPr>
            <a:r>
              <a:rPr lang="en-US" sz="2400" dirty="0"/>
              <a:t>employees taking leave are entitled to pay </a:t>
            </a:r>
            <a:r>
              <a:rPr lang="en-US" sz="2400" b="1" dirty="0"/>
              <a:t>at 2/3 their regular rate or </a:t>
            </a:r>
          </a:p>
          <a:p>
            <a:pPr marL="457200">
              <a:lnSpc>
                <a:spcPct val="90000"/>
              </a:lnSpc>
              <a:buFont typeface="Wingdings" panose="05000000000000000000" pitchFamily="2" charset="2"/>
              <a:buChar char="ü"/>
            </a:pPr>
            <a:r>
              <a:rPr lang="en-US" sz="2400" b="1" dirty="0"/>
              <a:t>2/3 the applicable minimum wage, whichever is higher, </a:t>
            </a:r>
          </a:p>
          <a:p>
            <a:pPr marL="457200">
              <a:lnSpc>
                <a:spcPct val="90000"/>
              </a:lnSpc>
              <a:buFont typeface="Wingdings" panose="05000000000000000000" pitchFamily="2" charset="2"/>
              <a:buChar char="ü"/>
            </a:pPr>
            <a:r>
              <a:rPr lang="en-US" sz="2400" b="1" dirty="0"/>
              <a:t>up to $200 per day and $2,000 in the aggregate (over a 2-week period)</a:t>
            </a:r>
          </a:p>
          <a:p>
            <a:pPr marL="457200">
              <a:lnSpc>
                <a:spcPct val="90000"/>
              </a:lnSpc>
              <a:buFont typeface="Wingdings" panose="05000000000000000000" pitchFamily="2" charset="2"/>
              <a:buChar char="ü"/>
            </a:pPr>
            <a:endParaRPr lang="en-US" sz="2400" dirty="0"/>
          </a:p>
          <a:p>
            <a:pPr indent="-228600">
              <a:lnSpc>
                <a:spcPct val="90000"/>
              </a:lnSpc>
            </a:pPr>
            <a:endParaRPr lang="en-US" sz="1700" dirty="0"/>
          </a:p>
        </p:txBody>
      </p:sp>
      <p:sp>
        <p:nvSpPr>
          <p:cNvPr id="3" name="Footer Placeholder 2"/>
          <p:cNvSpPr>
            <a:spLocks noGrp="1"/>
          </p:cNvSpPr>
          <p:nvPr>
            <p:ph type="ftr" sz="quarter" idx="11"/>
          </p:nvPr>
        </p:nvSpPr>
        <p:spPr/>
        <p:txBody>
          <a:bodyPr/>
          <a:lstStyle/>
          <a:p>
            <a:r>
              <a:rPr lang="en-US" dirty="0"/>
              <a:t>COVID-19</a:t>
            </a:r>
          </a:p>
        </p:txBody>
      </p:sp>
      <p:sp>
        <p:nvSpPr>
          <p:cNvPr id="4" name="Slide Number Placeholder 3"/>
          <p:cNvSpPr>
            <a:spLocks noGrp="1"/>
          </p:cNvSpPr>
          <p:nvPr>
            <p:ph type="sldNum" sz="quarter" idx="12"/>
          </p:nvPr>
        </p:nvSpPr>
        <p:spPr/>
        <p:txBody>
          <a:bodyPr/>
          <a:lstStyle/>
          <a:p>
            <a:fld id="{FD9E7D06-2E18-4492-AC2D-B04DDEB47BB3}" type="slidenum">
              <a:rPr lang="en-US" smtClean="0"/>
              <a:t>26</a:t>
            </a:fld>
            <a:endParaRPr lang="en-US"/>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5387" y="433462"/>
            <a:ext cx="2554287" cy="871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069" y="5715001"/>
            <a:ext cx="2060575" cy="731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397279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15911E3A-C35B-4EF7-A355-B84E9A14A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5" name="Group 14">
            <a:extLst>
              <a:ext uri="{FF2B5EF4-FFF2-40B4-BE49-F238E27FC236}">
                <a16:creationId xmlns:a16="http://schemas.microsoft.com/office/drawing/2014/main" id="{E21ADB3D-AD65-44B4-847D-5E90E90A5D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3134" y="0"/>
            <a:ext cx="9438087" cy="6853238"/>
            <a:chOff x="-417513" y="0"/>
            <a:chExt cx="12584114" cy="6853238"/>
          </a:xfrm>
        </p:grpSpPr>
        <p:sp>
          <p:nvSpPr>
            <p:cNvPr id="16" name="Freeform 5">
              <a:extLst>
                <a:ext uri="{FF2B5EF4-FFF2-40B4-BE49-F238E27FC236}">
                  <a16:creationId xmlns:a16="http://schemas.microsoft.com/office/drawing/2014/main" id="{CF580C70-814C-4845-B645-919BFFBD16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 name="Freeform 6">
              <a:extLst>
                <a:ext uri="{FF2B5EF4-FFF2-40B4-BE49-F238E27FC236}">
                  <a16:creationId xmlns:a16="http://schemas.microsoft.com/office/drawing/2014/main" id="{34D7BF57-4CAA-45B2-9EF0-0AA1FCF70B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7">
              <a:extLst>
                <a:ext uri="{FF2B5EF4-FFF2-40B4-BE49-F238E27FC236}">
                  <a16:creationId xmlns:a16="http://schemas.microsoft.com/office/drawing/2014/main" id="{7886F306-C03A-40C6-8FD5-DCE3D4595D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8">
              <a:extLst>
                <a:ext uri="{FF2B5EF4-FFF2-40B4-BE49-F238E27FC236}">
                  <a16:creationId xmlns:a16="http://schemas.microsoft.com/office/drawing/2014/main" id="{2FDC9A36-C7C3-47D7-A64E-ED25C47EC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0" name="Freeform 9">
              <a:extLst>
                <a:ext uri="{FF2B5EF4-FFF2-40B4-BE49-F238E27FC236}">
                  <a16:creationId xmlns:a16="http://schemas.microsoft.com/office/drawing/2014/main" id="{BB19BC37-158A-43DC-9A9E-E45CC71954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1" name="Freeform 10">
              <a:extLst>
                <a:ext uri="{FF2B5EF4-FFF2-40B4-BE49-F238E27FC236}">
                  <a16:creationId xmlns:a16="http://schemas.microsoft.com/office/drawing/2014/main" id="{077654CC-108F-48D5-B5E9-437F164F52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2" name="Freeform 11">
              <a:extLst>
                <a:ext uri="{FF2B5EF4-FFF2-40B4-BE49-F238E27FC236}">
                  <a16:creationId xmlns:a16="http://schemas.microsoft.com/office/drawing/2014/main" id="{A3CF3A63-1C1E-4E85-A78A-FDC16431E3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2">
              <a:extLst>
                <a:ext uri="{FF2B5EF4-FFF2-40B4-BE49-F238E27FC236}">
                  <a16:creationId xmlns:a16="http://schemas.microsoft.com/office/drawing/2014/main" id="{8740FC9A-72DD-4D9B-BA25-1CCED13524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3">
              <a:extLst>
                <a:ext uri="{FF2B5EF4-FFF2-40B4-BE49-F238E27FC236}">
                  <a16:creationId xmlns:a16="http://schemas.microsoft.com/office/drawing/2014/main" id="{7FBF5743-F2AE-4D0D-BCD1-01F7686D01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4">
              <a:extLst>
                <a:ext uri="{FF2B5EF4-FFF2-40B4-BE49-F238E27FC236}">
                  <a16:creationId xmlns:a16="http://schemas.microsoft.com/office/drawing/2014/main" id="{CED32316-D4F7-4795-BBE0-DEBB60E27C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15">
              <a:extLst>
                <a:ext uri="{FF2B5EF4-FFF2-40B4-BE49-F238E27FC236}">
                  <a16:creationId xmlns:a16="http://schemas.microsoft.com/office/drawing/2014/main" id="{583B23C9-B9B7-4E93-9538-CBE316F83F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7" name="Freeform 16">
              <a:extLst>
                <a:ext uri="{FF2B5EF4-FFF2-40B4-BE49-F238E27FC236}">
                  <a16:creationId xmlns:a16="http://schemas.microsoft.com/office/drawing/2014/main" id="{5B144260-9F2C-4ADB-A37C-1CFB4B428B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8" name="Freeform 17">
              <a:extLst>
                <a:ext uri="{FF2B5EF4-FFF2-40B4-BE49-F238E27FC236}">
                  <a16:creationId xmlns:a16="http://schemas.microsoft.com/office/drawing/2014/main" id="{53FF918D-79D3-4F55-A68C-0DD5880DAB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18">
              <a:extLst>
                <a:ext uri="{FF2B5EF4-FFF2-40B4-BE49-F238E27FC236}">
                  <a16:creationId xmlns:a16="http://schemas.microsoft.com/office/drawing/2014/main" id="{B9FC1440-933F-44FE-8D77-4827DD0F99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19">
              <a:extLst>
                <a:ext uri="{FF2B5EF4-FFF2-40B4-BE49-F238E27FC236}">
                  <a16:creationId xmlns:a16="http://schemas.microsoft.com/office/drawing/2014/main" id="{0F67F308-A67C-4D2E-B081-59BB31D8EC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0">
              <a:extLst>
                <a:ext uri="{FF2B5EF4-FFF2-40B4-BE49-F238E27FC236}">
                  <a16:creationId xmlns:a16="http://schemas.microsoft.com/office/drawing/2014/main" id="{80112F01-90EB-4AEC-A39C-5C6875FFB9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32" name="Freeform 21">
              <a:extLst>
                <a:ext uri="{FF2B5EF4-FFF2-40B4-BE49-F238E27FC236}">
                  <a16:creationId xmlns:a16="http://schemas.microsoft.com/office/drawing/2014/main" id="{893F6B05-90EB-4C75-A0F0-C7247553BD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33" name="Freeform 22">
              <a:extLst>
                <a:ext uri="{FF2B5EF4-FFF2-40B4-BE49-F238E27FC236}">
                  <a16:creationId xmlns:a16="http://schemas.microsoft.com/office/drawing/2014/main" id="{227B563B-E0C0-4D81-966D-B5E2DBAAE8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4" name="Freeform 23">
              <a:extLst>
                <a:ext uri="{FF2B5EF4-FFF2-40B4-BE49-F238E27FC236}">
                  <a16:creationId xmlns:a16="http://schemas.microsoft.com/office/drawing/2014/main" id="{130DF93D-D1FF-477A-BDCE-C8B01C3B47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5" name="Freeform 24">
              <a:extLst>
                <a:ext uri="{FF2B5EF4-FFF2-40B4-BE49-F238E27FC236}">
                  <a16:creationId xmlns:a16="http://schemas.microsoft.com/office/drawing/2014/main" id="{44ED67A1-C6FE-4AC8-8473-11DAC03DCD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6" name="Freeform 25">
              <a:extLst>
                <a:ext uri="{FF2B5EF4-FFF2-40B4-BE49-F238E27FC236}">
                  <a16:creationId xmlns:a16="http://schemas.microsoft.com/office/drawing/2014/main" id="{213A54F3-15FA-4C8F-8ABF-CE77E72196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38" name="Group 37">
            <a:extLst>
              <a:ext uri="{FF2B5EF4-FFF2-40B4-BE49-F238E27FC236}">
                <a16:creationId xmlns:a16="http://schemas.microsoft.com/office/drawing/2014/main" id="{5F8A7F7F-DD1A-4F41-98AC-B9CE2A620C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0108" y="1699589"/>
            <a:ext cx="2755857" cy="3470421"/>
            <a:chOff x="697883" y="1816768"/>
            <a:chExt cx="3674476" cy="3470421"/>
          </a:xfrm>
        </p:grpSpPr>
        <p:sp>
          <p:nvSpPr>
            <p:cNvPr id="39" name="Rectangle 38">
              <a:extLst>
                <a:ext uri="{FF2B5EF4-FFF2-40B4-BE49-F238E27FC236}">
                  <a16:creationId xmlns:a16="http://schemas.microsoft.com/office/drawing/2014/main" id="{CEF47228-EB7C-4EBA-BE01-DA6CB24102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0" name="Isosceles Triangle 22">
              <a:extLst>
                <a:ext uri="{FF2B5EF4-FFF2-40B4-BE49-F238E27FC236}">
                  <a16:creationId xmlns:a16="http://schemas.microsoft.com/office/drawing/2014/main" id="{3D2FD25A-EFFD-4F5C-9258-981F5907DE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Rectangle 40">
              <a:extLst>
                <a:ext uri="{FF2B5EF4-FFF2-40B4-BE49-F238E27FC236}">
                  <a16:creationId xmlns:a16="http://schemas.microsoft.com/office/drawing/2014/main" id="{DCF573BC-A06F-4036-A3A8-9D07DDE622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678657" y="2415322"/>
            <a:ext cx="2588798" cy="2399869"/>
          </a:xfrm>
        </p:spPr>
        <p:txBody>
          <a:bodyPr vert="horz" lIns="91440" tIns="45720" rIns="91440" bIns="45720" rtlCol="0" anchor="ctr">
            <a:normAutofit/>
          </a:bodyPr>
          <a:lstStyle/>
          <a:p>
            <a:pPr>
              <a:lnSpc>
                <a:spcPct val="90000"/>
              </a:lnSpc>
            </a:pPr>
            <a:r>
              <a:rPr lang="en-US" sz="3500" kern="1200">
                <a:solidFill>
                  <a:srgbClr val="FFFFFF"/>
                </a:solidFill>
                <a:latin typeface="+mj-lt"/>
                <a:ea typeface="+mj-ea"/>
                <a:cs typeface="+mj-cs"/>
              </a:rPr>
              <a:t>Tax Credits to Employers</a:t>
            </a:r>
          </a:p>
        </p:txBody>
      </p:sp>
      <p:sp>
        <p:nvSpPr>
          <p:cNvPr id="8" name="Content Placeholder 7">
            <a:extLst>
              <a:ext uri="{FF2B5EF4-FFF2-40B4-BE49-F238E27FC236}">
                <a16:creationId xmlns:a16="http://schemas.microsoft.com/office/drawing/2014/main" id="{A96CC559-CB2D-4749-88B5-EA2F94C5A707}"/>
              </a:ext>
            </a:extLst>
          </p:cNvPr>
          <p:cNvSpPr>
            <a:spLocks noGrp="1"/>
          </p:cNvSpPr>
          <p:nvPr>
            <p:ph idx="1"/>
          </p:nvPr>
        </p:nvSpPr>
        <p:spPr>
          <a:xfrm>
            <a:off x="3840480" y="804672"/>
            <a:ext cx="4711446" cy="5248656"/>
          </a:xfrm>
        </p:spPr>
        <p:txBody>
          <a:bodyPr vert="horz" lIns="91440" tIns="45720" rIns="91440" bIns="45720" rtlCol="0" anchor="ctr">
            <a:normAutofit/>
          </a:bodyPr>
          <a:lstStyle/>
          <a:p>
            <a:pPr marL="114300" indent="0">
              <a:lnSpc>
                <a:spcPct val="90000"/>
              </a:lnSpc>
              <a:buNone/>
            </a:pPr>
            <a:r>
              <a:rPr lang="en-US" sz="2000" b="1" i="1" dirty="0"/>
              <a:t>Q:  Is the Government Going to Help with Costs of Mandatory Paid Leave That Employers are Being Forced to Pay During this Time of Financial Hardship? </a:t>
            </a:r>
          </a:p>
          <a:p>
            <a:pPr marL="114300" indent="0">
              <a:lnSpc>
                <a:spcPct val="90000"/>
              </a:lnSpc>
              <a:buNone/>
            </a:pPr>
            <a:r>
              <a:rPr lang="en-US" sz="2000" b="1" i="1" dirty="0"/>
              <a:t> </a:t>
            </a:r>
            <a:endParaRPr lang="en-US" sz="2000" dirty="0"/>
          </a:p>
          <a:p>
            <a:pPr marL="114300" indent="0">
              <a:lnSpc>
                <a:spcPct val="90000"/>
              </a:lnSpc>
              <a:buNone/>
            </a:pPr>
            <a:r>
              <a:rPr lang="en-US" sz="2000" b="1" i="1" dirty="0"/>
              <a:t> </a:t>
            </a:r>
            <a:r>
              <a:rPr lang="en-US" sz="2000" b="1" dirty="0"/>
              <a:t>A:  Yes.  </a:t>
            </a:r>
            <a:r>
              <a:rPr lang="en-US" sz="2000" dirty="0"/>
              <a:t>The Federal Law provides covered employers (both nonprofit and for-profit) with refundable payroll tax credits that reimburse them for their paid sick and family leave payments under the law.  The credits are applicable to the employer’s portion of Social Security taxes for 100% of the qualified sick leave and family leave wages paid by the employer in accordance with the law</a:t>
            </a:r>
            <a:r>
              <a:rPr lang="en-US" sz="1700" dirty="0"/>
              <a:t>. </a:t>
            </a:r>
          </a:p>
        </p:txBody>
      </p:sp>
      <p:sp>
        <p:nvSpPr>
          <p:cNvPr id="3" name="Footer Placeholder 2"/>
          <p:cNvSpPr>
            <a:spLocks noGrp="1"/>
          </p:cNvSpPr>
          <p:nvPr>
            <p:ph type="ftr" sz="quarter" idx="11"/>
          </p:nvPr>
        </p:nvSpPr>
        <p:spPr/>
        <p:txBody>
          <a:bodyPr/>
          <a:lstStyle/>
          <a:p>
            <a:endParaRPr lang="en-US" dirty="0"/>
          </a:p>
          <a:p>
            <a:r>
              <a:rPr lang="en-US" dirty="0"/>
              <a:t>COVID-19</a:t>
            </a:r>
          </a:p>
          <a:p>
            <a:endParaRPr lang="en-US" dirty="0"/>
          </a:p>
        </p:txBody>
      </p:sp>
      <p:sp>
        <p:nvSpPr>
          <p:cNvPr id="4" name="Slide Number Placeholder 3"/>
          <p:cNvSpPr>
            <a:spLocks noGrp="1"/>
          </p:cNvSpPr>
          <p:nvPr>
            <p:ph type="sldNum" sz="quarter" idx="12"/>
          </p:nvPr>
        </p:nvSpPr>
        <p:spPr/>
        <p:txBody>
          <a:bodyPr/>
          <a:lstStyle/>
          <a:p>
            <a:fld id="{FD9E7D06-2E18-4492-AC2D-B04DDEB47BB3}" type="slidenum">
              <a:rPr lang="en-US" smtClean="0"/>
              <a:t>27</a:t>
            </a:fld>
            <a:endParaRPr lang="en-US"/>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9478" y="565150"/>
            <a:ext cx="2554287" cy="871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5086" y="5760244"/>
            <a:ext cx="2060575" cy="731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502054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5911E3A-C35B-4EF7-A355-B84E9A14A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3" name="Group 12">
            <a:extLst>
              <a:ext uri="{FF2B5EF4-FFF2-40B4-BE49-F238E27FC236}">
                <a16:creationId xmlns:a16="http://schemas.microsoft.com/office/drawing/2014/main" id="{E21ADB3D-AD65-44B4-847D-5E90E90A5D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3134" y="0"/>
            <a:ext cx="9438087" cy="6853238"/>
            <a:chOff x="-417513" y="0"/>
            <a:chExt cx="12584114" cy="6853238"/>
          </a:xfrm>
        </p:grpSpPr>
        <p:sp>
          <p:nvSpPr>
            <p:cNvPr id="14" name="Freeform 5">
              <a:extLst>
                <a:ext uri="{FF2B5EF4-FFF2-40B4-BE49-F238E27FC236}">
                  <a16:creationId xmlns:a16="http://schemas.microsoft.com/office/drawing/2014/main" id="{CF580C70-814C-4845-B645-919BFFBD16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5" name="Freeform 6">
              <a:extLst>
                <a:ext uri="{FF2B5EF4-FFF2-40B4-BE49-F238E27FC236}">
                  <a16:creationId xmlns:a16="http://schemas.microsoft.com/office/drawing/2014/main" id="{34D7BF57-4CAA-45B2-9EF0-0AA1FCF70B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 name="Freeform 7">
              <a:extLst>
                <a:ext uri="{FF2B5EF4-FFF2-40B4-BE49-F238E27FC236}">
                  <a16:creationId xmlns:a16="http://schemas.microsoft.com/office/drawing/2014/main" id="{7886F306-C03A-40C6-8FD5-DCE3D4595D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 name="Freeform 8">
              <a:extLst>
                <a:ext uri="{FF2B5EF4-FFF2-40B4-BE49-F238E27FC236}">
                  <a16:creationId xmlns:a16="http://schemas.microsoft.com/office/drawing/2014/main" id="{2FDC9A36-C7C3-47D7-A64E-ED25C47EC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 name="Freeform 9">
              <a:extLst>
                <a:ext uri="{FF2B5EF4-FFF2-40B4-BE49-F238E27FC236}">
                  <a16:creationId xmlns:a16="http://schemas.microsoft.com/office/drawing/2014/main" id="{BB19BC37-158A-43DC-9A9E-E45CC71954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9" name="Freeform 10">
              <a:extLst>
                <a:ext uri="{FF2B5EF4-FFF2-40B4-BE49-F238E27FC236}">
                  <a16:creationId xmlns:a16="http://schemas.microsoft.com/office/drawing/2014/main" id="{077654CC-108F-48D5-B5E9-437F164F52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0" name="Freeform 11">
              <a:extLst>
                <a:ext uri="{FF2B5EF4-FFF2-40B4-BE49-F238E27FC236}">
                  <a16:creationId xmlns:a16="http://schemas.microsoft.com/office/drawing/2014/main" id="{A3CF3A63-1C1E-4E85-A78A-FDC16431E3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2">
              <a:extLst>
                <a:ext uri="{FF2B5EF4-FFF2-40B4-BE49-F238E27FC236}">
                  <a16:creationId xmlns:a16="http://schemas.microsoft.com/office/drawing/2014/main" id="{8740FC9A-72DD-4D9B-BA25-1CCED13524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3">
              <a:extLst>
                <a:ext uri="{FF2B5EF4-FFF2-40B4-BE49-F238E27FC236}">
                  <a16:creationId xmlns:a16="http://schemas.microsoft.com/office/drawing/2014/main" id="{7FBF5743-F2AE-4D0D-BCD1-01F7686D01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4">
              <a:extLst>
                <a:ext uri="{FF2B5EF4-FFF2-40B4-BE49-F238E27FC236}">
                  <a16:creationId xmlns:a16="http://schemas.microsoft.com/office/drawing/2014/main" id="{CED32316-D4F7-4795-BBE0-DEBB60E27C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5">
              <a:extLst>
                <a:ext uri="{FF2B5EF4-FFF2-40B4-BE49-F238E27FC236}">
                  <a16:creationId xmlns:a16="http://schemas.microsoft.com/office/drawing/2014/main" id="{583B23C9-B9B7-4E93-9538-CBE316F83F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6">
              <a:extLst>
                <a:ext uri="{FF2B5EF4-FFF2-40B4-BE49-F238E27FC236}">
                  <a16:creationId xmlns:a16="http://schemas.microsoft.com/office/drawing/2014/main" id="{5B144260-9F2C-4ADB-A37C-1CFB4B428B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17">
              <a:extLst>
                <a:ext uri="{FF2B5EF4-FFF2-40B4-BE49-F238E27FC236}">
                  <a16:creationId xmlns:a16="http://schemas.microsoft.com/office/drawing/2014/main" id="{53FF918D-79D3-4F55-A68C-0DD5880DAB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7" name="Freeform 18">
              <a:extLst>
                <a:ext uri="{FF2B5EF4-FFF2-40B4-BE49-F238E27FC236}">
                  <a16:creationId xmlns:a16="http://schemas.microsoft.com/office/drawing/2014/main" id="{B9FC1440-933F-44FE-8D77-4827DD0F99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8" name="Freeform 19">
              <a:extLst>
                <a:ext uri="{FF2B5EF4-FFF2-40B4-BE49-F238E27FC236}">
                  <a16:creationId xmlns:a16="http://schemas.microsoft.com/office/drawing/2014/main" id="{0F67F308-A67C-4D2E-B081-59BB31D8EC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0">
              <a:extLst>
                <a:ext uri="{FF2B5EF4-FFF2-40B4-BE49-F238E27FC236}">
                  <a16:creationId xmlns:a16="http://schemas.microsoft.com/office/drawing/2014/main" id="{80112F01-90EB-4AEC-A39C-5C6875FFB9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30" name="Freeform 21">
              <a:extLst>
                <a:ext uri="{FF2B5EF4-FFF2-40B4-BE49-F238E27FC236}">
                  <a16:creationId xmlns:a16="http://schemas.microsoft.com/office/drawing/2014/main" id="{893F6B05-90EB-4C75-A0F0-C7247553BD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31" name="Freeform 22">
              <a:extLst>
                <a:ext uri="{FF2B5EF4-FFF2-40B4-BE49-F238E27FC236}">
                  <a16:creationId xmlns:a16="http://schemas.microsoft.com/office/drawing/2014/main" id="{227B563B-E0C0-4D81-966D-B5E2DBAAE8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2" name="Freeform 23">
              <a:extLst>
                <a:ext uri="{FF2B5EF4-FFF2-40B4-BE49-F238E27FC236}">
                  <a16:creationId xmlns:a16="http://schemas.microsoft.com/office/drawing/2014/main" id="{130DF93D-D1FF-477A-BDCE-C8B01C3B47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3" name="Freeform 24">
              <a:extLst>
                <a:ext uri="{FF2B5EF4-FFF2-40B4-BE49-F238E27FC236}">
                  <a16:creationId xmlns:a16="http://schemas.microsoft.com/office/drawing/2014/main" id="{44ED67A1-C6FE-4AC8-8473-11DAC03DCD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4" name="Freeform 25">
              <a:extLst>
                <a:ext uri="{FF2B5EF4-FFF2-40B4-BE49-F238E27FC236}">
                  <a16:creationId xmlns:a16="http://schemas.microsoft.com/office/drawing/2014/main" id="{213A54F3-15FA-4C8F-8ABF-CE77E72196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36" name="Group 35">
            <a:extLst>
              <a:ext uri="{FF2B5EF4-FFF2-40B4-BE49-F238E27FC236}">
                <a16:creationId xmlns:a16="http://schemas.microsoft.com/office/drawing/2014/main" id="{5F8A7F7F-DD1A-4F41-98AC-B9CE2A620C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0108" y="1699589"/>
            <a:ext cx="2755857" cy="3470421"/>
            <a:chOff x="697883" y="1816768"/>
            <a:chExt cx="3674476" cy="3470421"/>
          </a:xfrm>
        </p:grpSpPr>
        <p:sp>
          <p:nvSpPr>
            <p:cNvPr id="37" name="Rectangle 36">
              <a:extLst>
                <a:ext uri="{FF2B5EF4-FFF2-40B4-BE49-F238E27FC236}">
                  <a16:creationId xmlns:a16="http://schemas.microsoft.com/office/drawing/2014/main" id="{CEF47228-EB7C-4EBA-BE01-DA6CB24102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8" name="Isosceles Triangle 22">
              <a:extLst>
                <a:ext uri="{FF2B5EF4-FFF2-40B4-BE49-F238E27FC236}">
                  <a16:creationId xmlns:a16="http://schemas.microsoft.com/office/drawing/2014/main" id="{3D2FD25A-EFFD-4F5C-9258-981F5907DE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9" name="Rectangle 38">
              <a:extLst>
                <a:ext uri="{FF2B5EF4-FFF2-40B4-BE49-F238E27FC236}">
                  <a16:creationId xmlns:a16="http://schemas.microsoft.com/office/drawing/2014/main" id="{DCF573BC-A06F-4036-A3A8-9D07DDE622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678657" y="2415322"/>
            <a:ext cx="2588798" cy="2399869"/>
          </a:xfrm>
        </p:spPr>
        <p:txBody>
          <a:bodyPr vert="horz" lIns="91440" tIns="45720" rIns="91440" bIns="45720" rtlCol="0" anchor="ctr">
            <a:normAutofit/>
          </a:bodyPr>
          <a:lstStyle/>
          <a:p>
            <a:pPr>
              <a:lnSpc>
                <a:spcPct val="90000"/>
              </a:lnSpc>
            </a:pPr>
            <a:r>
              <a:rPr lang="en-US" sz="3500" kern="1200">
                <a:solidFill>
                  <a:srgbClr val="FFFFFF"/>
                </a:solidFill>
                <a:latin typeface="+mj-lt"/>
                <a:ea typeface="+mj-ea"/>
                <a:cs typeface="+mj-cs"/>
              </a:rPr>
              <a:t>Frequently Asked Questions</a:t>
            </a:r>
          </a:p>
        </p:txBody>
      </p:sp>
      <p:sp>
        <p:nvSpPr>
          <p:cNvPr id="6" name="Content Placeholder 5">
            <a:extLst>
              <a:ext uri="{FF2B5EF4-FFF2-40B4-BE49-F238E27FC236}">
                <a16:creationId xmlns:a16="http://schemas.microsoft.com/office/drawing/2014/main" id="{E97127A6-3E1A-4390-BB11-C57C603017B9}"/>
              </a:ext>
            </a:extLst>
          </p:cNvPr>
          <p:cNvSpPr>
            <a:spLocks noGrp="1"/>
          </p:cNvSpPr>
          <p:nvPr>
            <p:ph idx="1"/>
          </p:nvPr>
        </p:nvSpPr>
        <p:spPr>
          <a:xfrm>
            <a:off x="3707607" y="804672"/>
            <a:ext cx="4918473" cy="5248656"/>
          </a:xfrm>
        </p:spPr>
        <p:txBody>
          <a:bodyPr vert="horz" lIns="91440" tIns="45720" rIns="91440" bIns="45720" rtlCol="0" anchor="ctr">
            <a:normAutofit/>
          </a:bodyPr>
          <a:lstStyle/>
          <a:p>
            <a:pPr marL="114300" indent="0">
              <a:lnSpc>
                <a:spcPct val="90000"/>
              </a:lnSpc>
              <a:buNone/>
            </a:pPr>
            <a:r>
              <a:rPr lang="en-US" sz="2000" dirty="0"/>
              <a:t>Q: </a:t>
            </a:r>
            <a:r>
              <a:rPr lang="en-US" sz="2000" b="1" dirty="0"/>
              <a:t>What is the main differences between the FFCRA and the NYS COVID-19 Sick Leave?</a:t>
            </a:r>
          </a:p>
          <a:p>
            <a:pPr indent="-228600">
              <a:lnSpc>
                <a:spcPct val="90000"/>
              </a:lnSpc>
            </a:pPr>
            <a:endParaRPr lang="en-US" sz="2000" dirty="0"/>
          </a:p>
          <a:p>
            <a:pPr marL="114300" indent="0">
              <a:lnSpc>
                <a:spcPct val="90000"/>
              </a:lnSpc>
              <a:buNone/>
            </a:pPr>
            <a:r>
              <a:rPr lang="en-US" sz="2000" dirty="0"/>
              <a:t>A: The Major differences between the two are:</a:t>
            </a:r>
          </a:p>
          <a:p>
            <a:pPr marL="114300" indent="0">
              <a:lnSpc>
                <a:spcPct val="90000"/>
              </a:lnSpc>
              <a:buNone/>
            </a:pPr>
            <a:endParaRPr lang="en-US" sz="2000" dirty="0"/>
          </a:p>
          <a:p>
            <a:pPr marL="114300" indent="0">
              <a:lnSpc>
                <a:spcPct val="90000"/>
              </a:lnSpc>
              <a:buNone/>
            </a:pPr>
            <a:r>
              <a:rPr lang="en-US" sz="2000" dirty="0"/>
              <a:t>1) FFCRA became primary benefit as of 4/1/2020.</a:t>
            </a:r>
          </a:p>
          <a:p>
            <a:pPr indent="-228600">
              <a:lnSpc>
                <a:spcPct val="90000"/>
              </a:lnSpc>
            </a:pPr>
            <a:endParaRPr lang="en-US" sz="2000" dirty="0"/>
          </a:p>
          <a:p>
            <a:pPr marL="114300" indent="0">
              <a:lnSpc>
                <a:spcPct val="90000"/>
              </a:lnSpc>
              <a:buNone/>
              <a:tabLst>
                <a:tab pos="635000" algn="l"/>
              </a:tabLst>
            </a:pPr>
            <a:r>
              <a:rPr lang="en-US" sz="2000" dirty="0"/>
              <a:t>2) NYS COVID-19 only recognizes Orders For Mandatory Or Precautionary  Quarantine in  order to receive benefits.</a:t>
            </a:r>
          </a:p>
        </p:txBody>
      </p:sp>
      <p:sp>
        <p:nvSpPr>
          <p:cNvPr id="3" name="Footer Placeholder 2"/>
          <p:cNvSpPr>
            <a:spLocks noGrp="1"/>
          </p:cNvSpPr>
          <p:nvPr>
            <p:ph type="ftr" sz="quarter" idx="11"/>
          </p:nvPr>
        </p:nvSpPr>
        <p:spPr/>
        <p:txBody>
          <a:bodyPr/>
          <a:lstStyle/>
          <a:p>
            <a:endParaRPr lang="en-US" dirty="0"/>
          </a:p>
          <a:p>
            <a:r>
              <a:rPr lang="en-US" dirty="0"/>
              <a:t>COVID-19</a:t>
            </a:r>
          </a:p>
          <a:p>
            <a:endParaRPr lang="en-US" dirty="0"/>
          </a:p>
        </p:txBody>
      </p:sp>
      <p:sp>
        <p:nvSpPr>
          <p:cNvPr id="4" name="Slide Number Placeholder 3"/>
          <p:cNvSpPr>
            <a:spLocks noGrp="1"/>
          </p:cNvSpPr>
          <p:nvPr>
            <p:ph type="sldNum" sz="quarter" idx="12"/>
          </p:nvPr>
        </p:nvSpPr>
        <p:spPr/>
        <p:txBody>
          <a:bodyPr/>
          <a:lstStyle/>
          <a:p>
            <a:fld id="{FD9E7D06-2E18-4492-AC2D-B04DDEB47BB3}" type="slidenum">
              <a:rPr lang="en-US" smtClean="0"/>
              <a:t>28</a:t>
            </a:fld>
            <a:endParaRPr lang="en-US"/>
          </a:p>
        </p:txBody>
      </p:sp>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5387" y="451644"/>
            <a:ext cx="2554287" cy="871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48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4752" y="5815012"/>
            <a:ext cx="2060575" cy="731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39858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5911E3A-C35B-4EF7-A355-B84E9A14A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3" name="Group 12">
            <a:extLst>
              <a:ext uri="{FF2B5EF4-FFF2-40B4-BE49-F238E27FC236}">
                <a16:creationId xmlns:a16="http://schemas.microsoft.com/office/drawing/2014/main" id="{E21ADB3D-AD65-44B4-847D-5E90E90A5D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3134" y="0"/>
            <a:ext cx="9438087" cy="6853238"/>
            <a:chOff x="-417513" y="0"/>
            <a:chExt cx="12584114" cy="6853238"/>
          </a:xfrm>
        </p:grpSpPr>
        <p:sp>
          <p:nvSpPr>
            <p:cNvPr id="14" name="Freeform 5">
              <a:extLst>
                <a:ext uri="{FF2B5EF4-FFF2-40B4-BE49-F238E27FC236}">
                  <a16:creationId xmlns:a16="http://schemas.microsoft.com/office/drawing/2014/main" id="{CF580C70-814C-4845-B645-919BFFBD16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5" name="Freeform 6">
              <a:extLst>
                <a:ext uri="{FF2B5EF4-FFF2-40B4-BE49-F238E27FC236}">
                  <a16:creationId xmlns:a16="http://schemas.microsoft.com/office/drawing/2014/main" id="{34D7BF57-4CAA-45B2-9EF0-0AA1FCF70B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 name="Freeform 7">
              <a:extLst>
                <a:ext uri="{FF2B5EF4-FFF2-40B4-BE49-F238E27FC236}">
                  <a16:creationId xmlns:a16="http://schemas.microsoft.com/office/drawing/2014/main" id="{7886F306-C03A-40C6-8FD5-DCE3D4595D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 name="Freeform 8">
              <a:extLst>
                <a:ext uri="{FF2B5EF4-FFF2-40B4-BE49-F238E27FC236}">
                  <a16:creationId xmlns:a16="http://schemas.microsoft.com/office/drawing/2014/main" id="{2FDC9A36-C7C3-47D7-A64E-ED25C47EC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 name="Freeform 9">
              <a:extLst>
                <a:ext uri="{FF2B5EF4-FFF2-40B4-BE49-F238E27FC236}">
                  <a16:creationId xmlns:a16="http://schemas.microsoft.com/office/drawing/2014/main" id="{BB19BC37-158A-43DC-9A9E-E45CC71954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9" name="Freeform 10">
              <a:extLst>
                <a:ext uri="{FF2B5EF4-FFF2-40B4-BE49-F238E27FC236}">
                  <a16:creationId xmlns:a16="http://schemas.microsoft.com/office/drawing/2014/main" id="{077654CC-108F-48D5-B5E9-437F164F52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0" name="Freeform 11">
              <a:extLst>
                <a:ext uri="{FF2B5EF4-FFF2-40B4-BE49-F238E27FC236}">
                  <a16:creationId xmlns:a16="http://schemas.microsoft.com/office/drawing/2014/main" id="{A3CF3A63-1C1E-4E85-A78A-FDC16431E3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2">
              <a:extLst>
                <a:ext uri="{FF2B5EF4-FFF2-40B4-BE49-F238E27FC236}">
                  <a16:creationId xmlns:a16="http://schemas.microsoft.com/office/drawing/2014/main" id="{8740FC9A-72DD-4D9B-BA25-1CCED13524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3">
              <a:extLst>
                <a:ext uri="{FF2B5EF4-FFF2-40B4-BE49-F238E27FC236}">
                  <a16:creationId xmlns:a16="http://schemas.microsoft.com/office/drawing/2014/main" id="{7FBF5743-F2AE-4D0D-BCD1-01F7686D01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4">
              <a:extLst>
                <a:ext uri="{FF2B5EF4-FFF2-40B4-BE49-F238E27FC236}">
                  <a16:creationId xmlns:a16="http://schemas.microsoft.com/office/drawing/2014/main" id="{CED32316-D4F7-4795-BBE0-DEBB60E27C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5">
              <a:extLst>
                <a:ext uri="{FF2B5EF4-FFF2-40B4-BE49-F238E27FC236}">
                  <a16:creationId xmlns:a16="http://schemas.microsoft.com/office/drawing/2014/main" id="{583B23C9-B9B7-4E93-9538-CBE316F83F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6">
              <a:extLst>
                <a:ext uri="{FF2B5EF4-FFF2-40B4-BE49-F238E27FC236}">
                  <a16:creationId xmlns:a16="http://schemas.microsoft.com/office/drawing/2014/main" id="{5B144260-9F2C-4ADB-A37C-1CFB4B428B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17">
              <a:extLst>
                <a:ext uri="{FF2B5EF4-FFF2-40B4-BE49-F238E27FC236}">
                  <a16:creationId xmlns:a16="http://schemas.microsoft.com/office/drawing/2014/main" id="{53FF918D-79D3-4F55-A68C-0DD5880DAB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7" name="Freeform 18">
              <a:extLst>
                <a:ext uri="{FF2B5EF4-FFF2-40B4-BE49-F238E27FC236}">
                  <a16:creationId xmlns:a16="http://schemas.microsoft.com/office/drawing/2014/main" id="{B9FC1440-933F-44FE-8D77-4827DD0F99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8" name="Freeform 19">
              <a:extLst>
                <a:ext uri="{FF2B5EF4-FFF2-40B4-BE49-F238E27FC236}">
                  <a16:creationId xmlns:a16="http://schemas.microsoft.com/office/drawing/2014/main" id="{0F67F308-A67C-4D2E-B081-59BB31D8EC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0">
              <a:extLst>
                <a:ext uri="{FF2B5EF4-FFF2-40B4-BE49-F238E27FC236}">
                  <a16:creationId xmlns:a16="http://schemas.microsoft.com/office/drawing/2014/main" id="{80112F01-90EB-4AEC-A39C-5C6875FFB9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30" name="Freeform 21">
              <a:extLst>
                <a:ext uri="{FF2B5EF4-FFF2-40B4-BE49-F238E27FC236}">
                  <a16:creationId xmlns:a16="http://schemas.microsoft.com/office/drawing/2014/main" id="{893F6B05-90EB-4C75-A0F0-C7247553BD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31" name="Freeform 22">
              <a:extLst>
                <a:ext uri="{FF2B5EF4-FFF2-40B4-BE49-F238E27FC236}">
                  <a16:creationId xmlns:a16="http://schemas.microsoft.com/office/drawing/2014/main" id="{227B563B-E0C0-4D81-966D-B5E2DBAAE8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2" name="Freeform 23">
              <a:extLst>
                <a:ext uri="{FF2B5EF4-FFF2-40B4-BE49-F238E27FC236}">
                  <a16:creationId xmlns:a16="http://schemas.microsoft.com/office/drawing/2014/main" id="{130DF93D-D1FF-477A-BDCE-C8B01C3B47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3" name="Freeform 24">
              <a:extLst>
                <a:ext uri="{FF2B5EF4-FFF2-40B4-BE49-F238E27FC236}">
                  <a16:creationId xmlns:a16="http://schemas.microsoft.com/office/drawing/2014/main" id="{44ED67A1-C6FE-4AC8-8473-11DAC03DCD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4" name="Freeform 25">
              <a:extLst>
                <a:ext uri="{FF2B5EF4-FFF2-40B4-BE49-F238E27FC236}">
                  <a16:creationId xmlns:a16="http://schemas.microsoft.com/office/drawing/2014/main" id="{213A54F3-15FA-4C8F-8ABF-CE77E72196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36" name="Group 35">
            <a:extLst>
              <a:ext uri="{FF2B5EF4-FFF2-40B4-BE49-F238E27FC236}">
                <a16:creationId xmlns:a16="http://schemas.microsoft.com/office/drawing/2014/main" id="{5F8A7F7F-DD1A-4F41-98AC-B9CE2A620C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0108" y="1699589"/>
            <a:ext cx="2755857" cy="3470421"/>
            <a:chOff x="697883" y="1816768"/>
            <a:chExt cx="3674476" cy="3470421"/>
          </a:xfrm>
        </p:grpSpPr>
        <p:sp>
          <p:nvSpPr>
            <p:cNvPr id="37" name="Rectangle 36">
              <a:extLst>
                <a:ext uri="{FF2B5EF4-FFF2-40B4-BE49-F238E27FC236}">
                  <a16:creationId xmlns:a16="http://schemas.microsoft.com/office/drawing/2014/main" id="{CEF47228-EB7C-4EBA-BE01-DA6CB24102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8" name="Isosceles Triangle 22">
              <a:extLst>
                <a:ext uri="{FF2B5EF4-FFF2-40B4-BE49-F238E27FC236}">
                  <a16:creationId xmlns:a16="http://schemas.microsoft.com/office/drawing/2014/main" id="{3D2FD25A-EFFD-4F5C-9258-981F5907DE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9" name="Rectangle 38">
              <a:extLst>
                <a:ext uri="{FF2B5EF4-FFF2-40B4-BE49-F238E27FC236}">
                  <a16:creationId xmlns:a16="http://schemas.microsoft.com/office/drawing/2014/main" id="{DCF573BC-A06F-4036-A3A8-9D07DDE622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678657" y="2415322"/>
            <a:ext cx="2588798" cy="2399869"/>
          </a:xfrm>
        </p:spPr>
        <p:txBody>
          <a:bodyPr vert="horz" lIns="91440" tIns="45720" rIns="91440" bIns="45720" rtlCol="0" anchor="ctr">
            <a:normAutofit/>
          </a:bodyPr>
          <a:lstStyle/>
          <a:p>
            <a:pPr>
              <a:lnSpc>
                <a:spcPct val="90000"/>
              </a:lnSpc>
            </a:pPr>
            <a:r>
              <a:rPr lang="en-US" sz="3500" kern="1200">
                <a:solidFill>
                  <a:srgbClr val="FFFFFF"/>
                </a:solidFill>
                <a:latin typeface="+mj-lt"/>
                <a:ea typeface="+mj-ea"/>
                <a:cs typeface="+mj-cs"/>
              </a:rPr>
              <a:t>Frequently Asked Questions</a:t>
            </a:r>
          </a:p>
        </p:txBody>
      </p:sp>
      <p:sp>
        <p:nvSpPr>
          <p:cNvPr id="6" name="Content Placeholder 5">
            <a:extLst>
              <a:ext uri="{FF2B5EF4-FFF2-40B4-BE49-F238E27FC236}">
                <a16:creationId xmlns:a16="http://schemas.microsoft.com/office/drawing/2014/main" id="{E97127A6-3E1A-4390-BB11-C57C603017B9}"/>
              </a:ext>
            </a:extLst>
          </p:cNvPr>
          <p:cNvSpPr>
            <a:spLocks noGrp="1"/>
          </p:cNvSpPr>
          <p:nvPr>
            <p:ph idx="1"/>
          </p:nvPr>
        </p:nvSpPr>
        <p:spPr>
          <a:xfrm>
            <a:off x="3707607" y="804672"/>
            <a:ext cx="4918473" cy="5248656"/>
          </a:xfrm>
        </p:spPr>
        <p:txBody>
          <a:bodyPr vert="horz" lIns="91440" tIns="45720" rIns="91440" bIns="45720" rtlCol="0" anchor="ctr">
            <a:normAutofit/>
          </a:bodyPr>
          <a:lstStyle/>
          <a:p>
            <a:pPr marL="114300" indent="0">
              <a:lnSpc>
                <a:spcPct val="90000"/>
              </a:lnSpc>
              <a:buNone/>
            </a:pPr>
            <a:r>
              <a:rPr lang="en-US" sz="2000" dirty="0"/>
              <a:t>Q: </a:t>
            </a:r>
            <a:r>
              <a:rPr lang="en-US" sz="2000" b="1" dirty="0"/>
              <a:t>The Families First legislation passed by Congress and signed by the President provides full-time employees with 80 hours of paid sick leave. If my company already provides this benefit, do I have to provide two additional weeks? Is there a size limit for companies? Does it apply to part-time employees?</a:t>
            </a:r>
          </a:p>
          <a:p>
            <a:pPr indent="-228600">
              <a:lnSpc>
                <a:spcPct val="90000"/>
              </a:lnSpc>
            </a:pPr>
            <a:endParaRPr lang="en-US" sz="2000" dirty="0"/>
          </a:p>
          <a:p>
            <a:pPr marL="114300" indent="0">
              <a:lnSpc>
                <a:spcPct val="90000"/>
              </a:lnSpc>
              <a:buNone/>
            </a:pPr>
            <a:r>
              <a:rPr lang="en-US" sz="2000" dirty="0"/>
              <a:t>A: Yes, this Emergency Sick Leave Act time is in addition to any other sick time provided by the employer. This Act applied to employers with 500 or fewer employees. Part-time employees are entitled to the number of hours worked, on average, over a two-week period.</a:t>
            </a:r>
          </a:p>
        </p:txBody>
      </p:sp>
      <p:sp>
        <p:nvSpPr>
          <p:cNvPr id="3" name="Footer Placeholder 2"/>
          <p:cNvSpPr>
            <a:spLocks noGrp="1"/>
          </p:cNvSpPr>
          <p:nvPr>
            <p:ph type="ftr" sz="quarter" idx="11"/>
          </p:nvPr>
        </p:nvSpPr>
        <p:spPr/>
        <p:txBody>
          <a:bodyPr/>
          <a:lstStyle/>
          <a:p>
            <a:endParaRPr lang="en-US" dirty="0"/>
          </a:p>
          <a:p>
            <a:r>
              <a:rPr lang="en-US" dirty="0"/>
              <a:t>COVID-19</a:t>
            </a:r>
          </a:p>
          <a:p>
            <a:endParaRPr lang="en-US" dirty="0"/>
          </a:p>
        </p:txBody>
      </p:sp>
      <p:sp>
        <p:nvSpPr>
          <p:cNvPr id="4" name="Slide Number Placeholder 3"/>
          <p:cNvSpPr>
            <a:spLocks noGrp="1"/>
          </p:cNvSpPr>
          <p:nvPr>
            <p:ph type="sldNum" sz="quarter" idx="12"/>
          </p:nvPr>
        </p:nvSpPr>
        <p:spPr/>
        <p:txBody>
          <a:bodyPr/>
          <a:lstStyle/>
          <a:p>
            <a:fld id="{FD9E7D06-2E18-4492-AC2D-B04DDEB47BB3}" type="slidenum">
              <a:rPr lang="en-US" smtClean="0"/>
              <a:t>29</a:t>
            </a:fld>
            <a:endParaRPr lang="en-US"/>
          </a:p>
        </p:txBody>
      </p:sp>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5387" y="451644"/>
            <a:ext cx="2554287" cy="871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21680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5911E3A-C35B-4EF7-A355-B84E9A14A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3" name="Group 12">
            <a:extLst>
              <a:ext uri="{FF2B5EF4-FFF2-40B4-BE49-F238E27FC236}">
                <a16:creationId xmlns:a16="http://schemas.microsoft.com/office/drawing/2014/main" id="{E21ADB3D-AD65-44B4-847D-5E90E90A5D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3134" y="0"/>
            <a:ext cx="9438087" cy="6853238"/>
            <a:chOff x="-417513" y="0"/>
            <a:chExt cx="12584114" cy="6853238"/>
          </a:xfrm>
        </p:grpSpPr>
        <p:sp>
          <p:nvSpPr>
            <p:cNvPr id="14" name="Freeform 5">
              <a:extLst>
                <a:ext uri="{FF2B5EF4-FFF2-40B4-BE49-F238E27FC236}">
                  <a16:creationId xmlns:a16="http://schemas.microsoft.com/office/drawing/2014/main" id="{CF580C70-814C-4845-B645-919BFFBD16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5" name="Freeform 6">
              <a:extLst>
                <a:ext uri="{FF2B5EF4-FFF2-40B4-BE49-F238E27FC236}">
                  <a16:creationId xmlns:a16="http://schemas.microsoft.com/office/drawing/2014/main" id="{34D7BF57-4CAA-45B2-9EF0-0AA1FCF70B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 name="Freeform 7">
              <a:extLst>
                <a:ext uri="{FF2B5EF4-FFF2-40B4-BE49-F238E27FC236}">
                  <a16:creationId xmlns:a16="http://schemas.microsoft.com/office/drawing/2014/main" id="{7886F306-C03A-40C6-8FD5-DCE3D4595D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 name="Freeform 8">
              <a:extLst>
                <a:ext uri="{FF2B5EF4-FFF2-40B4-BE49-F238E27FC236}">
                  <a16:creationId xmlns:a16="http://schemas.microsoft.com/office/drawing/2014/main" id="{2FDC9A36-C7C3-47D7-A64E-ED25C47EC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 name="Freeform 9">
              <a:extLst>
                <a:ext uri="{FF2B5EF4-FFF2-40B4-BE49-F238E27FC236}">
                  <a16:creationId xmlns:a16="http://schemas.microsoft.com/office/drawing/2014/main" id="{BB19BC37-158A-43DC-9A9E-E45CC71954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9" name="Freeform 10">
              <a:extLst>
                <a:ext uri="{FF2B5EF4-FFF2-40B4-BE49-F238E27FC236}">
                  <a16:creationId xmlns:a16="http://schemas.microsoft.com/office/drawing/2014/main" id="{077654CC-108F-48D5-B5E9-437F164F52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0" name="Freeform 11">
              <a:extLst>
                <a:ext uri="{FF2B5EF4-FFF2-40B4-BE49-F238E27FC236}">
                  <a16:creationId xmlns:a16="http://schemas.microsoft.com/office/drawing/2014/main" id="{A3CF3A63-1C1E-4E85-A78A-FDC16431E3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2">
              <a:extLst>
                <a:ext uri="{FF2B5EF4-FFF2-40B4-BE49-F238E27FC236}">
                  <a16:creationId xmlns:a16="http://schemas.microsoft.com/office/drawing/2014/main" id="{8740FC9A-72DD-4D9B-BA25-1CCED13524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3">
              <a:extLst>
                <a:ext uri="{FF2B5EF4-FFF2-40B4-BE49-F238E27FC236}">
                  <a16:creationId xmlns:a16="http://schemas.microsoft.com/office/drawing/2014/main" id="{7FBF5743-F2AE-4D0D-BCD1-01F7686D01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4">
              <a:extLst>
                <a:ext uri="{FF2B5EF4-FFF2-40B4-BE49-F238E27FC236}">
                  <a16:creationId xmlns:a16="http://schemas.microsoft.com/office/drawing/2014/main" id="{CED32316-D4F7-4795-BBE0-DEBB60E27C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5">
              <a:extLst>
                <a:ext uri="{FF2B5EF4-FFF2-40B4-BE49-F238E27FC236}">
                  <a16:creationId xmlns:a16="http://schemas.microsoft.com/office/drawing/2014/main" id="{583B23C9-B9B7-4E93-9538-CBE316F83F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6">
              <a:extLst>
                <a:ext uri="{FF2B5EF4-FFF2-40B4-BE49-F238E27FC236}">
                  <a16:creationId xmlns:a16="http://schemas.microsoft.com/office/drawing/2014/main" id="{5B144260-9F2C-4ADB-A37C-1CFB4B428B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17">
              <a:extLst>
                <a:ext uri="{FF2B5EF4-FFF2-40B4-BE49-F238E27FC236}">
                  <a16:creationId xmlns:a16="http://schemas.microsoft.com/office/drawing/2014/main" id="{53FF918D-79D3-4F55-A68C-0DD5880DAB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7" name="Freeform 18">
              <a:extLst>
                <a:ext uri="{FF2B5EF4-FFF2-40B4-BE49-F238E27FC236}">
                  <a16:creationId xmlns:a16="http://schemas.microsoft.com/office/drawing/2014/main" id="{B9FC1440-933F-44FE-8D77-4827DD0F99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8" name="Freeform 19">
              <a:extLst>
                <a:ext uri="{FF2B5EF4-FFF2-40B4-BE49-F238E27FC236}">
                  <a16:creationId xmlns:a16="http://schemas.microsoft.com/office/drawing/2014/main" id="{0F67F308-A67C-4D2E-B081-59BB31D8EC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0">
              <a:extLst>
                <a:ext uri="{FF2B5EF4-FFF2-40B4-BE49-F238E27FC236}">
                  <a16:creationId xmlns:a16="http://schemas.microsoft.com/office/drawing/2014/main" id="{80112F01-90EB-4AEC-A39C-5C6875FFB9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30" name="Freeform 21">
              <a:extLst>
                <a:ext uri="{FF2B5EF4-FFF2-40B4-BE49-F238E27FC236}">
                  <a16:creationId xmlns:a16="http://schemas.microsoft.com/office/drawing/2014/main" id="{893F6B05-90EB-4C75-A0F0-C7247553BD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31" name="Freeform 22">
              <a:extLst>
                <a:ext uri="{FF2B5EF4-FFF2-40B4-BE49-F238E27FC236}">
                  <a16:creationId xmlns:a16="http://schemas.microsoft.com/office/drawing/2014/main" id="{227B563B-E0C0-4D81-966D-B5E2DBAAE8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2" name="Freeform 23">
              <a:extLst>
                <a:ext uri="{FF2B5EF4-FFF2-40B4-BE49-F238E27FC236}">
                  <a16:creationId xmlns:a16="http://schemas.microsoft.com/office/drawing/2014/main" id="{130DF93D-D1FF-477A-BDCE-C8B01C3B47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3" name="Freeform 24">
              <a:extLst>
                <a:ext uri="{FF2B5EF4-FFF2-40B4-BE49-F238E27FC236}">
                  <a16:creationId xmlns:a16="http://schemas.microsoft.com/office/drawing/2014/main" id="{44ED67A1-C6FE-4AC8-8473-11DAC03DCD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4" name="Freeform 25">
              <a:extLst>
                <a:ext uri="{FF2B5EF4-FFF2-40B4-BE49-F238E27FC236}">
                  <a16:creationId xmlns:a16="http://schemas.microsoft.com/office/drawing/2014/main" id="{213A54F3-15FA-4C8F-8ABF-CE77E72196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36" name="Group 35">
            <a:extLst>
              <a:ext uri="{FF2B5EF4-FFF2-40B4-BE49-F238E27FC236}">
                <a16:creationId xmlns:a16="http://schemas.microsoft.com/office/drawing/2014/main" id="{5F8A7F7F-DD1A-4F41-98AC-B9CE2A620C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0108" y="1699589"/>
            <a:ext cx="2755857" cy="3470421"/>
            <a:chOff x="697883" y="1816768"/>
            <a:chExt cx="3674476" cy="3470421"/>
          </a:xfrm>
        </p:grpSpPr>
        <p:sp>
          <p:nvSpPr>
            <p:cNvPr id="37" name="Rectangle 36">
              <a:extLst>
                <a:ext uri="{FF2B5EF4-FFF2-40B4-BE49-F238E27FC236}">
                  <a16:creationId xmlns:a16="http://schemas.microsoft.com/office/drawing/2014/main" id="{CEF47228-EB7C-4EBA-BE01-DA6CB24102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8" name="Isosceles Triangle 22">
              <a:extLst>
                <a:ext uri="{FF2B5EF4-FFF2-40B4-BE49-F238E27FC236}">
                  <a16:creationId xmlns:a16="http://schemas.microsoft.com/office/drawing/2014/main" id="{3D2FD25A-EFFD-4F5C-9258-981F5907DE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9" name="Rectangle 38">
              <a:extLst>
                <a:ext uri="{FF2B5EF4-FFF2-40B4-BE49-F238E27FC236}">
                  <a16:creationId xmlns:a16="http://schemas.microsoft.com/office/drawing/2014/main" id="{DCF573BC-A06F-4036-A3A8-9D07DDE622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678657" y="2415322"/>
            <a:ext cx="2588798" cy="2399869"/>
          </a:xfrm>
        </p:spPr>
        <p:txBody>
          <a:bodyPr vert="horz" lIns="91440" tIns="45720" rIns="91440" bIns="45720" rtlCol="0" anchor="ctr">
            <a:normAutofit/>
          </a:bodyPr>
          <a:lstStyle/>
          <a:p>
            <a:pPr>
              <a:lnSpc>
                <a:spcPct val="90000"/>
              </a:lnSpc>
            </a:pPr>
            <a:r>
              <a:rPr lang="en-US" sz="3500" kern="1200">
                <a:solidFill>
                  <a:srgbClr val="FFFFFF"/>
                </a:solidFill>
                <a:latin typeface="+mj-lt"/>
                <a:ea typeface="+mj-ea"/>
                <a:cs typeface="+mj-cs"/>
              </a:rPr>
              <a:t>Frequently Asked Questions</a:t>
            </a:r>
          </a:p>
        </p:txBody>
      </p:sp>
      <p:sp>
        <p:nvSpPr>
          <p:cNvPr id="6" name="Content Placeholder 5">
            <a:extLst>
              <a:ext uri="{FF2B5EF4-FFF2-40B4-BE49-F238E27FC236}">
                <a16:creationId xmlns:a16="http://schemas.microsoft.com/office/drawing/2014/main" id="{A6FB2F8D-E46E-4DFD-80FC-B042D6E0A341}"/>
              </a:ext>
            </a:extLst>
          </p:cNvPr>
          <p:cNvSpPr>
            <a:spLocks noGrp="1"/>
          </p:cNvSpPr>
          <p:nvPr>
            <p:ph idx="1"/>
          </p:nvPr>
        </p:nvSpPr>
        <p:spPr>
          <a:xfrm>
            <a:off x="3687366" y="804672"/>
            <a:ext cx="4864560" cy="5367528"/>
          </a:xfrm>
        </p:spPr>
        <p:txBody>
          <a:bodyPr vert="horz" lIns="91440" tIns="45720" rIns="91440" bIns="45720" rtlCol="0" anchor="ctr">
            <a:normAutofit/>
          </a:bodyPr>
          <a:lstStyle/>
          <a:p>
            <a:pPr marL="114300" indent="0">
              <a:lnSpc>
                <a:spcPct val="90000"/>
              </a:lnSpc>
              <a:buNone/>
            </a:pPr>
            <a:r>
              <a:rPr lang="en-US" sz="2400" dirty="0"/>
              <a:t>Q: </a:t>
            </a:r>
            <a:r>
              <a:rPr lang="en-US" sz="2400" b="1" dirty="0"/>
              <a:t>My company is a small business with less than 50 employees. Do I have to comply?</a:t>
            </a:r>
          </a:p>
          <a:p>
            <a:pPr indent="-228600">
              <a:lnSpc>
                <a:spcPct val="90000"/>
              </a:lnSpc>
            </a:pPr>
            <a:endParaRPr lang="en-US" sz="2400" dirty="0"/>
          </a:p>
          <a:p>
            <a:pPr marL="114300" indent="0">
              <a:lnSpc>
                <a:spcPct val="90000"/>
              </a:lnSpc>
              <a:buNone/>
            </a:pPr>
            <a:r>
              <a:rPr lang="en-US" sz="2400" dirty="0"/>
              <a:t>A: Yes. However, small employers with less than 50 employees may seek a hardship waiver when the imposition of some of the requirements  if they would jeopardize the viability of the business. </a:t>
            </a:r>
          </a:p>
        </p:txBody>
      </p:sp>
      <p:sp>
        <p:nvSpPr>
          <p:cNvPr id="3" name="Footer Placeholder 2"/>
          <p:cNvSpPr>
            <a:spLocks noGrp="1"/>
          </p:cNvSpPr>
          <p:nvPr>
            <p:ph type="ftr" sz="quarter" idx="11"/>
          </p:nvPr>
        </p:nvSpPr>
        <p:spPr/>
        <p:txBody>
          <a:bodyPr/>
          <a:lstStyle/>
          <a:p>
            <a:endParaRPr lang="en-US" dirty="0"/>
          </a:p>
          <a:p>
            <a:r>
              <a:rPr lang="en-US" dirty="0"/>
              <a:t>COVID-19</a:t>
            </a:r>
          </a:p>
          <a:p>
            <a:endParaRPr lang="en-US" dirty="0"/>
          </a:p>
        </p:txBody>
      </p:sp>
      <p:sp>
        <p:nvSpPr>
          <p:cNvPr id="4" name="Slide Number Placeholder 3"/>
          <p:cNvSpPr>
            <a:spLocks noGrp="1"/>
          </p:cNvSpPr>
          <p:nvPr>
            <p:ph type="sldNum" sz="quarter" idx="12"/>
          </p:nvPr>
        </p:nvSpPr>
        <p:spPr/>
        <p:txBody>
          <a:bodyPr/>
          <a:lstStyle/>
          <a:p>
            <a:fld id="{FD9E7D06-2E18-4492-AC2D-B04DDEB47BB3}" type="slidenum">
              <a:rPr lang="en-US" smtClean="0"/>
              <a:t>30</a:t>
            </a:fld>
            <a:endParaRPr lang="en-US"/>
          </a:p>
        </p:txBody>
      </p:sp>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4142" y="499268"/>
            <a:ext cx="2554287" cy="871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50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5086" y="5702301"/>
            <a:ext cx="2060575" cy="731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396801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5911E3A-C35B-4EF7-A355-B84E9A14A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3" name="Group 12">
            <a:extLst>
              <a:ext uri="{FF2B5EF4-FFF2-40B4-BE49-F238E27FC236}">
                <a16:creationId xmlns:a16="http://schemas.microsoft.com/office/drawing/2014/main" id="{E21ADB3D-AD65-44B4-847D-5E90E90A5D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3134" y="0"/>
            <a:ext cx="9438087" cy="6853238"/>
            <a:chOff x="-417513" y="0"/>
            <a:chExt cx="12584114" cy="6853238"/>
          </a:xfrm>
        </p:grpSpPr>
        <p:sp>
          <p:nvSpPr>
            <p:cNvPr id="14" name="Freeform 5">
              <a:extLst>
                <a:ext uri="{FF2B5EF4-FFF2-40B4-BE49-F238E27FC236}">
                  <a16:creationId xmlns:a16="http://schemas.microsoft.com/office/drawing/2014/main" id="{CF580C70-814C-4845-B645-919BFFBD16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5" name="Freeform 6">
              <a:extLst>
                <a:ext uri="{FF2B5EF4-FFF2-40B4-BE49-F238E27FC236}">
                  <a16:creationId xmlns:a16="http://schemas.microsoft.com/office/drawing/2014/main" id="{34D7BF57-4CAA-45B2-9EF0-0AA1FCF70B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 name="Freeform 7">
              <a:extLst>
                <a:ext uri="{FF2B5EF4-FFF2-40B4-BE49-F238E27FC236}">
                  <a16:creationId xmlns:a16="http://schemas.microsoft.com/office/drawing/2014/main" id="{7886F306-C03A-40C6-8FD5-DCE3D4595D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 name="Freeform 8">
              <a:extLst>
                <a:ext uri="{FF2B5EF4-FFF2-40B4-BE49-F238E27FC236}">
                  <a16:creationId xmlns:a16="http://schemas.microsoft.com/office/drawing/2014/main" id="{2FDC9A36-C7C3-47D7-A64E-ED25C47EC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 name="Freeform 9">
              <a:extLst>
                <a:ext uri="{FF2B5EF4-FFF2-40B4-BE49-F238E27FC236}">
                  <a16:creationId xmlns:a16="http://schemas.microsoft.com/office/drawing/2014/main" id="{BB19BC37-158A-43DC-9A9E-E45CC71954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9" name="Freeform 10">
              <a:extLst>
                <a:ext uri="{FF2B5EF4-FFF2-40B4-BE49-F238E27FC236}">
                  <a16:creationId xmlns:a16="http://schemas.microsoft.com/office/drawing/2014/main" id="{077654CC-108F-48D5-B5E9-437F164F52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0" name="Freeform 11">
              <a:extLst>
                <a:ext uri="{FF2B5EF4-FFF2-40B4-BE49-F238E27FC236}">
                  <a16:creationId xmlns:a16="http://schemas.microsoft.com/office/drawing/2014/main" id="{A3CF3A63-1C1E-4E85-A78A-FDC16431E3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2">
              <a:extLst>
                <a:ext uri="{FF2B5EF4-FFF2-40B4-BE49-F238E27FC236}">
                  <a16:creationId xmlns:a16="http://schemas.microsoft.com/office/drawing/2014/main" id="{8740FC9A-72DD-4D9B-BA25-1CCED13524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3">
              <a:extLst>
                <a:ext uri="{FF2B5EF4-FFF2-40B4-BE49-F238E27FC236}">
                  <a16:creationId xmlns:a16="http://schemas.microsoft.com/office/drawing/2014/main" id="{7FBF5743-F2AE-4D0D-BCD1-01F7686D01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4">
              <a:extLst>
                <a:ext uri="{FF2B5EF4-FFF2-40B4-BE49-F238E27FC236}">
                  <a16:creationId xmlns:a16="http://schemas.microsoft.com/office/drawing/2014/main" id="{CED32316-D4F7-4795-BBE0-DEBB60E27C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5">
              <a:extLst>
                <a:ext uri="{FF2B5EF4-FFF2-40B4-BE49-F238E27FC236}">
                  <a16:creationId xmlns:a16="http://schemas.microsoft.com/office/drawing/2014/main" id="{583B23C9-B9B7-4E93-9538-CBE316F83F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6">
              <a:extLst>
                <a:ext uri="{FF2B5EF4-FFF2-40B4-BE49-F238E27FC236}">
                  <a16:creationId xmlns:a16="http://schemas.microsoft.com/office/drawing/2014/main" id="{5B144260-9F2C-4ADB-A37C-1CFB4B428B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17">
              <a:extLst>
                <a:ext uri="{FF2B5EF4-FFF2-40B4-BE49-F238E27FC236}">
                  <a16:creationId xmlns:a16="http://schemas.microsoft.com/office/drawing/2014/main" id="{53FF918D-79D3-4F55-A68C-0DD5880DAB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7" name="Freeform 18">
              <a:extLst>
                <a:ext uri="{FF2B5EF4-FFF2-40B4-BE49-F238E27FC236}">
                  <a16:creationId xmlns:a16="http://schemas.microsoft.com/office/drawing/2014/main" id="{B9FC1440-933F-44FE-8D77-4827DD0F99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8" name="Freeform 19">
              <a:extLst>
                <a:ext uri="{FF2B5EF4-FFF2-40B4-BE49-F238E27FC236}">
                  <a16:creationId xmlns:a16="http://schemas.microsoft.com/office/drawing/2014/main" id="{0F67F308-A67C-4D2E-B081-59BB31D8EC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0">
              <a:extLst>
                <a:ext uri="{FF2B5EF4-FFF2-40B4-BE49-F238E27FC236}">
                  <a16:creationId xmlns:a16="http://schemas.microsoft.com/office/drawing/2014/main" id="{80112F01-90EB-4AEC-A39C-5C6875FFB9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30" name="Freeform 21">
              <a:extLst>
                <a:ext uri="{FF2B5EF4-FFF2-40B4-BE49-F238E27FC236}">
                  <a16:creationId xmlns:a16="http://schemas.microsoft.com/office/drawing/2014/main" id="{893F6B05-90EB-4C75-A0F0-C7247553BD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31" name="Freeform 22">
              <a:extLst>
                <a:ext uri="{FF2B5EF4-FFF2-40B4-BE49-F238E27FC236}">
                  <a16:creationId xmlns:a16="http://schemas.microsoft.com/office/drawing/2014/main" id="{227B563B-E0C0-4D81-966D-B5E2DBAAE8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2" name="Freeform 23">
              <a:extLst>
                <a:ext uri="{FF2B5EF4-FFF2-40B4-BE49-F238E27FC236}">
                  <a16:creationId xmlns:a16="http://schemas.microsoft.com/office/drawing/2014/main" id="{130DF93D-D1FF-477A-BDCE-C8B01C3B47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3" name="Freeform 24">
              <a:extLst>
                <a:ext uri="{FF2B5EF4-FFF2-40B4-BE49-F238E27FC236}">
                  <a16:creationId xmlns:a16="http://schemas.microsoft.com/office/drawing/2014/main" id="{44ED67A1-C6FE-4AC8-8473-11DAC03DCD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4" name="Freeform 25">
              <a:extLst>
                <a:ext uri="{FF2B5EF4-FFF2-40B4-BE49-F238E27FC236}">
                  <a16:creationId xmlns:a16="http://schemas.microsoft.com/office/drawing/2014/main" id="{213A54F3-15FA-4C8F-8ABF-CE77E72196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36" name="Group 35">
            <a:extLst>
              <a:ext uri="{FF2B5EF4-FFF2-40B4-BE49-F238E27FC236}">
                <a16:creationId xmlns:a16="http://schemas.microsoft.com/office/drawing/2014/main" id="{5F8A7F7F-DD1A-4F41-98AC-B9CE2A620C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0108" y="1699589"/>
            <a:ext cx="2755857" cy="3470421"/>
            <a:chOff x="697883" y="1816768"/>
            <a:chExt cx="3674476" cy="3470421"/>
          </a:xfrm>
        </p:grpSpPr>
        <p:sp>
          <p:nvSpPr>
            <p:cNvPr id="37" name="Rectangle 36">
              <a:extLst>
                <a:ext uri="{FF2B5EF4-FFF2-40B4-BE49-F238E27FC236}">
                  <a16:creationId xmlns:a16="http://schemas.microsoft.com/office/drawing/2014/main" id="{CEF47228-EB7C-4EBA-BE01-DA6CB24102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8" name="Isosceles Triangle 22">
              <a:extLst>
                <a:ext uri="{FF2B5EF4-FFF2-40B4-BE49-F238E27FC236}">
                  <a16:creationId xmlns:a16="http://schemas.microsoft.com/office/drawing/2014/main" id="{3D2FD25A-EFFD-4F5C-9258-981F5907DE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9" name="Rectangle 38">
              <a:extLst>
                <a:ext uri="{FF2B5EF4-FFF2-40B4-BE49-F238E27FC236}">
                  <a16:creationId xmlns:a16="http://schemas.microsoft.com/office/drawing/2014/main" id="{DCF573BC-A06F-4036-A3A8-9D07DDE622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678657" y="2415322"/>
            <a:ext cx="2588798" cy="2399869"/>
          </a:xfrm>
        </p:spPr>
        <p:txBody>
          <a:bodyPr vert="horz" lIns="91440" tIns="45720" rIns="91440" bIns="45720" rtlCol="0" anchor="ctr">
            <a:normAutofit/>
          </a:bodyPr>
          <a:lstStyle/>
          <a:p>
            <a:pPr>
              <a:lnSpc>
                <a:spcPct val="90000"/>
              </a:lnSpc>
            </a:pPr>
            <a:r>
              <a:rPr lang="en-US" sz="3500" kern="1200">
                <a:solidFill>
                  <a:srgbClr val="FFFFFF"/>
                </a:solidFill>
                <a:latin typeface="+mj-lt"/>
                <a:ea typeface="+mj-ea"/>
                <a:cs typeface="+mj-cs"/>
              </a:rPr>
              <a:t>Frequently Asked Questions</a:t>
            </a:r>
          </a:p>
        </p:txBody>
      </p:sp>
      <p:sp>
        <p:nvSpPr>
          <p:cNvPr id="6" name="Content Placeholder 5">
            <a:extLst>
              <a:ext uri="{FF2B5EF4-FFF2-40B4-BE49-F238E27FC236}">
                <a16:creationId xmlns:a16="http://schemas.microsoft.com/office/drawing/2014/main" id="{A6FB2F8D-E46E-4DFD-80FC-B042D6E0A341}"/>
              </a:ext>
            </a:extLst>
          </p:cNvPr>
          <p:cNvSpPr>
            <a:spLocks noGrp="1"/>
          </p:cNvSpPr>
          <p:nvPr>
            <p:ph idx="1"/>
          </p:nvPr>
        </p:nvSpPr>
        <p:spPr>
          <a:xfrm>
            <a:off x="3687366" y="804672"/>
            <a:ext cx="4864560" cy="5367528"/>
          </a:xfrm>
        </p:spPr>
        <p:txBody>
          <a:bodyPr vert="horz" lIns="91440" tIns="45720" rIns="91440" bIns="45720" rtlCol="0" anchor="ctr">
            <a:normAutofit/>
          </a:bodyPr>
          <a:lstStyle/>
          <a:p>
            <a:pPr marL="114300" indent="0">
              <a:lnSpc>
                <a:spcPct val="90000"/>
              </a:lnSpc>
              <a:buNone/>
            </a:pPr>
            <a:r>
              <a:rPr lang="en-US" sz="2400" dirty="0"/>
              <a:t>Q: </a:t>
            </a:r>
            <a:r>
              <a:rPr lang="en-US" sz="2400" b="1" dirty="0"/>
              <a:t>The manufacturing line is not conducive to “social distancing” rules. How do I comply?</a:t>
            </a:r>
          </a:p>
          <a:p>
            <a:pPr marL="114300" indent="0">
              <a:lnSpc>
                <a:spcPct val="90000"/>
              </a:lnSpc>
              <a:buNone/>
            </a:pPr>
            <a:endParaRPr lang="en-US" sz="2400" dirty="0"/>
          </a:p>
          <a:p>
            <a:pPr marL="114300" indent="0">
              <a:lnSpc>
                <a:spcPct val="90000"/>
              </a:lnSpc>
              <a:buNone/>
            </a:pPr>
            <a:r>
              <a:rPr lang="en-US" sz="2400" dirty="0"/>
              <a:t>A: Many manufacturers are using split shits or rotating schedules so that an amount of employees on the line can space themselves out. Otherwise, you must implement all the PPE similar to what is found in hospital settings.</a:t>
            </a:r>
          </a:p>
          <a:p>
            <a:pPr indent="-228600">
              <a:lnSpc>
                <a:spcPct val="90000"/>
              </a:lnSpc>
            </a:pPr>
            <a:endParaRPr lang="en-US" sz="2000" dirty="0"/>
          </a:p>
        </p:txBody>
      </p:sp>
      <p:sp>
        <p:nvSpPr>
          <p:cNvPr id="3" name="Footer Placeholder 2"/>
          <p:cNvSpPr>
            <a:spLocks noGrp="1"/>
          </p:cNvSpPr>
          <p:nvPr>
            <p:ph type="ftr" sz="quarter" idx="11"/>
          </p:nvPr>
        </p:nvSpPr>
        <p:spPr/>
        <p:txBody>
          <a:bodyPr/>
          <a:lstStyle/>
          <a:p>
            <a:endParaRPr lang="en-US" dirty="0"/>
          </a:p>
          <a:p>
            <a:r>
              <a:rPr lang="en-US" dirty="0"/>
              <a:t>COVID-19</a:t>
            </a:r>
          </a:p>
          <a:p>
            <a:endParaRPr lang="en-US" dirty="0"/>
          </a:p>
        </p:txBody>
      </p:sp>
      <p:sp>
        <p:nvSpPr>
          <p:cNvPr id="4" name="Slide Number Placeholder 3"/>
          <p:cNvSpPr>
            <a:spLocks noGrp="1"/>
          </p:cNvSpPr>
          <p:nvPr>
            <p:ph type="sldNum" sz="quarter" idx="12"/>
          </p:nvPr>
        </p:nvSpPr>
        <p:spPr/>
        <p:txBody>
          <a:bodyPr/>
          <a:lstStyle/>
          <a:p>
            <a:fld id="{FD9E7D06-2E18-4492-AC2D-B04DDEB47BB3}" type="slidenum">
              <a:rPr lang="en-US" smtClean="0"/>
              <a:t>31</a:t>
            </a:fld>
            <a:endParaRPr lang="en-US"/>
          </a:p>
        </p:txBody>
      </p:sp>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5387" y="462756"/>
            <a:ext cx="2554287" cy="871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53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4752" y="5698332"/>
            <a:ext cx="2060575" cy="731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758189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5911E3A-C35B-4EF7-A355-B84E9A14A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3" name="Group 12">
            <a:extLst>
              <a:ext uri="{FF2B5EF4-FFF2-40B4-BE49-F238E27FC236}">
                <a16:creationId xmlns:a16="http://schemas.microsoft.com/office/drawing/2014/main" id="{E21ADB3D-AD65-44B4-847D-5E90E90A5D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3134" y="0"/>
            <a:ext cx="9438087" cy="6853238"/>
            <a:chOff x="-417513" y="0"/>
            <a:chExt cx="12584114" cy="6853238"/>
          </a:xfrm>
        </p:grpSpPr>
        <p:sp>
          <p:nvSpPr>
            <p:cNvPr id="14" name="Freeform 5">
              <a:extLst>
                <a:ext uri="{FF2B5EF4-FFF2-40B4-BE49-F238E27FC236}">
                  <a16:creationId xmlns:a16="http://schemas.microsoft.com/office/drawing/2014/main" id="{CF580C70-814C-4845-B645-919BFFBD16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5" name="Freeform 6">
              <a:extLst>
                <a:ext uri="{FF2B5EF4-FFF2-40B4-BE49-F238E27FC236}">
                  <a16:creationId xmlns:a16="http://schemas.microsoft.com/office/drawing/2014/main" id="{34D7BF57-4CAA-45B2-9EF0-0AA1FCF70B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 name="Freeform 7">
              <a:extLst>
                <a:ext uri="{FF2B5EF4-FFF2-40B4-BE49-F238E27FC236}">
                  <a16:creationId xmlns:a16="http://schemas.microsoft.com/office/drawing/2014/main" id="{7886F306-C03A-40C6-8FD5-DCE3D4595D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 name="Freeform 8">
              <a:extLst>
                <a:ext uri="{FF2B5EF4-FFF2-40B4-BE49-F238E27FC236}">
                  <a16:creationId xmlns:a16="http://schemas.microsoft.com/office/drawing/2014/main" id="{2FDC9A36-C7C3-47D7-A64E-ED25C47EC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 name="Freeform 9">
              <a:extLst>
                <a:ext uri="{FF2B5EF4-FFF2-40B4-BE49-F238E27FC236}">
                  <a16:creationId xmlns:a16="http://schemas.microsoft.com/office/drawing/2014/main" id="{BB19BC37-158A-43DC-9A9E-E45CC71954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9" name="Freeform 10">
              <a:extLst>
                <a:ext uri="{FF2B5EF4-FFF2-40B4-BE49-F238E27FC236}">
                  <a16:creationId xmlns:a16="http://schemas.microsoft.com/office/drawing/2014/main" id="{077654CC-108F-48D5-B5E9-437F164F52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0" name="Freeform 11">
              <a:extLst>
                <a:ext uri="{FF2B5EF4-FFF2-40B4-BE49-F238E27FC236}">
                  <a16:creationId xmlns:a16="http://schemas.microsoft.com/office/drawing/2014/main" id="{A3CF3A63-1C1E-4E85-A78A-FDC16431E3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2">
              <a:extLst>
                <a:ext uri="{FF2B5EF4-FFF2-40B4-BE49-F238E27FC236}">
                  <a16:creationId xmlns:a16="http://schemas.microsoft.com/office/drawing/2014/main" id="{8740FC9A-72DD-4D9B-BA25-1CCED13524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3">
              <a:extLst>
                <a:ext uri="{FF2B5EF4-FFF2-40B4-BE49-F238E27FC236}">
                  <a16:creationId xmlns:a16="http://schemas.microsoft.com/office/drawing/2014/main" id="{7FBF5743-F2AE-4D0D-BCD1-01F7686D01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4">
              <a:extLst>
                <a:ext uri="{FF2B5EF4-FFF2-40B4-BE49-F238E27FC236}">
                  <a16:creationId xmlns:a16="http://schemas.microsoft.com/office/drawing/2014/main" id="{CED32316-D4F7-4795-BBE0-DEBB60E27C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5">
              <a:extLst>
                <a:ext uri="{FF2B5EF4-FFF2-40B4-BE49-F238E27FC236}">
                  <a16:creationId xmlns:a16="http://schemas.microsoft.com/office/drawing/2014/main" id="{583B23C9-B9B7-4E93-9538-CBE316F83F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6">
              <a:extLst>
                <a:ext uri="{FF2B5EF4-FFF2-40B4-BE49-F238E27FC236}">
                  <a16:creationId xmlns:a16="http://schemas.microsoft.com/office/drawing/2014/main" id="{5B144260-9F2C-4ADB-A37C-1CFB4B428B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17">
              <a:extLst>
                <a:ext uri="{FF2B5EF4-FFF2-40B4-BE49-F238E27FC236}">
                  <a16:creationId xmlns:a16="http://schemas.microsoft.com/office/drawing/2014/main" id="{53FF918D-79D3-4F55-A68C-0DD5880DAB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7" name="Freeform 18">
              <a:extLst>
                <a:ext uri="{FF2B5EF4-FFF2-40B4-BE49-F238E27FC236}">
                  <a16:creationId xmlns:a16="http://schemas.microsoft.com/office/drawing/2014/main" id="{B9FC1440-933F-44FE-8D77-4827DD0F99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8" name="Freeform 19">
              <a:extLst>
                <a:ext uri="{FF2B5EF4-FFF2-40B4-BE49-F238E27FC236}">
                  <a16:creationId xmlns:a16="http://schemas.microsoft.com/office/drawing/2014/main" id="{0F67F308-A67C-4D2E-B081-59BB31D8EC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0">
              <a:extLst>
                <a:ext uri="{FF2B5EF4-FFF2-40B4-BE49-F238E27FC236}">
                  <a16:creationId xmlns:a16="http://schemas.microsoft.com/office/drawing/2014/main" id="{80112F01-90EB-4AEC-A39C-5C6875FFB9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30" name="Freeform 21">
              <a:extLst>
                <a:ext uri="{FF2B5EF4-FFF2-40B4-BE49-F238E27FC236}">
                  <a16:creationId xmlns:a16="http://schemas.microsoft.com/office/drawing/2014/main" id="{893F6B05-90EB-4C75-A0F0-C7247553BD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31" name="Freeform 22">
              <a:extLst>
                <a:ext uri="{FF2B5EF4-FFF2-40B4-BE49-F238E27FC236}">
                  <a16:creationId xmlns:a16="http://schemas.microsoft.com/office/drawing/2014/main" id="{227B563B-E0C0-4D81-966D-B5E2DBAAE8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2" name="Freeform 23">
              <a:extLst>
                <a:ext uri="{FF2B5EF4-FFF2-40B4-BE49-F238E27FC236}">
                  <a16:creationId xmlns:a16="http://schemas.microsoft.com/office/drawing/2014/main" id="{130DF93D-D1FF-477A-BDCE-C8B01C3B47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3" name="Freeform 24">
              <a:extLst>
                <a:ext uri="{FF2B5EF4-FFF2-40B4-BE49-F238E27FC236}">
                  <a16:creationId xmlns:a16="http://schemas.microsoft.com/office/drawing/2014/main" id="{44ED67A1-C6FE-4AC8-8473-11DAC03DCD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4" name="Freeform 25">
              <a:extLst>
                <a:ext uri="{FF2B5EF4-FFF2-40B4-BE49-F238E27FC236}">
                  <a16:creationId xmlns:a16="http://schemas.microsoft.com/office/drawing/2014/main" id="{213A54F3-15FA-4C8F-8ABF-CE77E72196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36" name="Group 35">
            <a:extLst>
              <a:ext uri="{FF2B5EF4-FFF2-40B4-BE49-F238E27FC236}">
                <a16:creationId xmlns:a16="http://schemas.microsoft.com/office/drawing/2014/main" id="{5F8A7F7F-DD1A-4F41-98AC-B9CE2A620C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0108" y="1699589"/>
            <a:ext cx="2755857" cy="3470421"/>
            <a:chOff x="697883" y="1816768"/>
            <a:chExt cx="3674476" cy="3470421"/>
          </a:xfrm>
        </p:grpSpPr>
        <p:sp>
          <p:nvSpPr>
            <p:cNvPr id="37" name="Rectangle 36">
              <a:extLst>
                <a:ext uri="{FF2B5EF4-FFF2-40B4-BE49-F238E27FC236}">
                  <a16:creationId xmlns:a16="http://schemas.microsoft.com/office/drawing/2014/main" id="{CEF47228-EB7C-4EBA-BE01-DA6CB24102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8" name="Isosceles Triangle 22">
              <a:extLst>
                <a:ext uri="{FF2B5EF4-FFF2-40B4-BE49-F238E27FC236}">
                  <a16:creationId xmlns:a16="http://schemas.microsoft.com/office/drawing/2014/main" id="{3D2FD25A-EFFD-4F5C-9258-981F5907DE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9" name="Rectangle 38">
              <a:extLst>
                <a:ext uri="{FF2B5EF4-FFF2-40B4-BE49-F238E27FC236}">
                  <a16:creationId xmlns:a16="http://schemas.microsoft.com/office/drawing/2014/main" id="{DCF573BC-A06F-4036-A3A8-9D07DDE622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678657" y="2415322"/>
            <a:ext cx="2588798" cy="2399869"/>
          </a:xfrm>
        </p:spPr>
        <p:txBody>
          <a:bodyPr vert="horz" lIns="91440" tIns="45720" rIns="91440" bIns="45720" rtlCol="0" anchor="ctr">
            <a:normAutofit/>
          </a:bodyPr>
          <a:lstStyle/>
          <a:p>
            <a:pPr>
              <a:lnSpc>
                <a:spcPct val="90000"/>
              </a:lnSpc>
            </a:pPr>
            <a:r>
              <a:rPr lang="en-US" sz="3500" kern="1200">
                <a:solidFill>
                  <a:srgbClr val="FFFFFF"/>
                </a:solidFill>
                <a:latin typeface="+mj-lt"/>
                <a:ea typeface="+mj-ea"/>
                <a:cs typeface="+mj-cs"/>
              </a:rPr>
              <a:t>Frequently Asked Questions</a:t>
            </a:r>
          </a:p>
        </p:txBody>
      </p:sp>
      <p:sp>
        <p:nvSpPr>
          <p:cNvPr id="6" name="Content Placeholder 5">
            <a:extLst>
              <a:ext uri="{FF2B5EF4-FFF2-40B4-BE49-F238E27FC236}">
                <a16:creationId xmlns:a16="http://schemas.microsoft.com/office/drawing/2014/main" id="{D08DD49F-429D-4425-88C5-F3AC51E92463}"/>
              </a:ext>
            </a:extLst>
          </p:cNvPr>
          <p:cNvSpPr>
            <a:spLocks noGrp="1"/>
          </p:cNvSpPr>
          <p:nvPr>
            <p:ph idx="1"/>
          </p:nvPr>
        </p:nvSpPr>
        <p:spPr>
          <a:xfrm>
            <a:off x="3840480" y="804672"/>
            <a:ext cx="4711446" cy="5248656"/>
          </a:xfrm>
        </p:spPr>
        <p:txBody>
          <a:bodyPr vert="horz" lIns="91440" tIns="45720" rIns="91440" bIns="45720" rtlCol="0" anchor="ctr">
            <a:normAutofit/>
          </a:bodyPr>
          <a:lstStyle/>
          <a:p>
            <a:pPr marL="114300" indent="0">
              <a:lnSpc>
                <a:spcPct val="90000"/>
              </a:lnSpc>
              <a:buNone/>
            </a:pPr>
            <a:r>
              <a:rPr lang="en-US" sz="2400" dirty="0"/>
              <a:t>Q: </a:t>
            </a:r>
            <a:r>
              <a:rPr lang="en-US" sz="2400" b="1" dirty="0"/>
              <a:t>What is the relationship of expanded FMLA to the Emergency Paid Sick Leave? How much does it pay?</a:t>
            </a:r>
          </a:p>
          <a:p>
            <a:pPr marL="114300" indent="0">
              <a:lnSpc>
                <a:spcPct val="90000"/>
              </a:lnSpc>
              <a:buNone/>
            </a:pPr>
            <a:endParaRPr lang="en-US" sz="2400" dirty="0"/>
          </a:p>
          <a:p>
            <a:pPr marL="114300" indent="0">
              <a:lnSpc>
                <a:spcPct val="90000"/>
              </a:lnSpc>
              <a:buNone/>
            </a:pPr>
            <a:r>
              <a:rPr lang="en-US" sz="2400" dirty="0"/>
              <a:t>A: The first 10 days may be unpaid, but the employee may elect to substitute accrued vacation leave, personal leave, or medical or sick leave for unpaid leave. Leave is paid at two-thirds of salary after the 10 days for up to 12 weeks.</a:t>
            </a:r>
          </a:p>
        </p:txBody>
      </p:sp>
      <p:sp>
        <p:nvSpPr>
          <p:cNvPr id="3" name="Footer Placeholder 2"/>
          <p:cNvSpPr>
            <a:spLocks noGrp="1"/>
          </p:cNvSpPr>
          <p:nvPr>
            <p:ph type="ftr" sz="quarter" idx="11"/>
          </p:nvPr>
        </p:nvSpPr>
        <p:spPr/>
        <p:txBody>
          <a:bodyPr/>
          <a:lstStyle/>
          <a:p>
            <a:r>
              <a:rPr lang="en-US" dirty="0"/>
              <a:t>COVID-19</a:t>
            </a:r>
          </a:p>
        </p:txBody>
      </p:sp>
      <p:sp>
        <p:nvSpPr>
          <p:cNvPr id="4" name="Slide Number Placeholder 3"/>
          <p:cNvSpPr>
            <a:spLocks noGrp="1"/>
          </p:cNvSpPr>
          <p:nvPr>
            <p:ph type="sldNum" sz="quarter" idx="12"/>
          </p:nvPr>
        </p:nvSpPr>
        <p:spPr/>
        <p:txBody>
          <a:bodyPr/>
          <a:lstStyle/>
          <a:p>
            <a:fld id="{FD9E7D06-2E18-4492-AC2D-B04DDEB47BB3}" type="slidenum">
              <a:rPr lang="en-US" smtClean="0"/>
              <a:t>32</a:t>
            </a:fld>
            <a:endParaRPr lang="en-US"/>
          </a:p>
        </p:txBody>
      </p:sp>
      <p:pic>
        <p:nvPicPr>
          <p:cNvPr id="23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5386" y="496888"/>
            <a:ext cx="2554287" cy="871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5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4752" y="5715001"/>
            <a:ext cx="2060575" cy="731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062196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5911E3A-C35B-4EF7-A355-B84E9A14A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3" name="Group 12">
            <a:extLst>
              <a:ext uri="{FF2B5EF4-FFF2-40B4-BE49-F238E27FC236}">
                <a16:creationId xmlns:a16="http://schemas.microsoft.com/office/drawing/2014/main" id="{E21ADB3D-AD65-44B4-847D-5E90E90A5D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3134" y="0"/>
            <a:ext cx="9438087" cy="6853238"/>
            <a:chOff x="-417513" y="0"/>
            <a:chExt cx="12584114" cy="6853238"/>
          </a:xfrm>
        </p:grpSpPr>
        <p:sp>
          <p:nvSpPr>
            <p:cNvPr id="14" name="Freeform 5">
              <a:extLst>
                <a:ext uri="{FF2B5EF4-FFF2-40B4-BE49-F238E27FC236}">
                  <a16:creationId xmlns:a16="http://schemas.microsoft.com/office/drawing/2014/main" id="{CF580C70-814C-4845-B645-919BFFBD16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5" name="Freeform 6">
              <a:extLst>
                <a:ext uri="{FF2B5EF4-FFF2-40B4-BE49-F238E27FC236}">
                  <a16:creationId xmlns:a16="http://schemas.microsoft.com/office/drawing/2014/main" id="{34D7BF57-4CAA-45B2-9EF0-0AA1FCF70B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 name="Freeform 7">
              <a:extLst>
                <a:ext uri="{FF2B5EF4-FFF2-40B4-BE49-F238E27FC236}">
                  <a16:creationId xmlns:a16="http://schemas.microsoft.com/office/drawing/2014/main" id="{7886F306-C03A-40C6-8FD5-DCE3D4595D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 name="Freeform 8">
              <a:extLst>
                <a:ext uri="{FF2B5EF4-FFF2-40B4-BE49-F238E27FC236}">
                  <a16:creationId xmlns:a16="http://schemas.microsoft.com/office/drawing/2014/main" id="{2FDC9A36-C7C3-47D7-A64E-ED25C47EC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 name="Freeform 9">
              <a:extLst>
                <a:ext uri="{FF2B5EF4-FFF2-40B4-BE49-F238E27FC236}">
                  <a16:creationId xmlns:a16="http://schemas.microsoft.com/office/drawing/2014/main" id="{BB19BC37-158A-43DC-9A9E-E45CC71954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9" name="Freeform 10">
              <a:extLst>
                <a:ext uri="{FF2B5EF4-FFF2-40B4-BE49-F238E27FC236}">
                  <a16:creationId xmlns:a16="http://schemas.microsoft.com/office/drawing/2014/main" id="{077654CC-108F-48D5-B5E9-437F164F52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0" name="Freeform 11">
              <a:extLst>
                <a:ext uri="{FF2B5EF4-FFF2-40B4-BE49-F238E27FC236}">
                  <a16:creationId xmlns:a16="http://schemas.microsoft.com/office/drawing/2014/main" id="{A3CF3A63-1C1E-4E85-A78A-FDC16431E3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2">
              <a:extLst>
                <a:ext uri="{FF2B5EF4-FFF2-40B4-BE49-F238E27FC236}">
                  <a16:creationId xmlns:a16="http://schemas.microsoft.com/office/drawing/2014/main" id="{8740FC9A-72DD-4D9B-BA25-1CCED13524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3">
              <a:extLst>
                <a:ext uri="{FF2B5EF4-FFF2-40B4-BE49-F238E27FC236}">
                  <a16:creationId xmlns:a16="http://schemas.microsoft.com/office/drawing/2014/main" id="{7FBF5743-F2AE-4D0D-BCD1-01F7686D01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4">
              <a:extLst>
                <a:ext uri="{FF2B5EF4-FFF2-40B4-BE49-F238E27FC236}">
                  <a16:creationId xmlns:a16="http://schemas.microsoft.com/office/drawing/2014/main" id="{CED32316-D4F7-4795-BBE0-DEBB60E27C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5">
              <a:extLst>
                <a:ext uri="{FF2B5EF4-FFF2-40B4-BE49-F238E27FC236}">
                  <a16:creationId xmlns:a16="http://schemas.microsoft.com/office/drawing/2014/main" id="{583B23C9-B9B7-4E93-9538-CBE316F83F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6">
              <a:extLst>
                <a:ext uri="{FF2B5EF4-FFF2-40B4-BE49-F238E27FC236}">
                  <a16:creationId xmlns:a16="http://schemas.microsoft.com/office/drawing/2014/main" id="{5B144260-9F2C-4ADB-A37C-1CFB4B428B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17">
              <a:extLst>
                <a:ext uri="{FF2B5EF4-FFF2-40B4-BE49-F238E27FC236}">
                  <a16:creationId xmlns:a16="http://schemas.microsoft.com/office/drawing/2014/main" id="{53FF918D-79D3-4F55-A68C-0DD5880DAB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7" name="Freeform 18">
              <a:extLst>
                <a:ext uri="{FF2B5EF4-FFF2-40B4-BE49-F238E27FC236}">
                  <a16:creationId xmlns:a16="http://schemas.microsoft.com/office/drawing/2014/main" id="{B9FC1440-933F-44FE-8D77-4827DD0F99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8" name="Freeform 19">
              <a:extLst>
                <a:ext uri="{FF2B5EF4-FFF2-40B4-BE49-F238E27FC236}">
                  <a16:creationId xmlns:a16="http://schemas.microsoft.com/office/drawing/2014/main" id="{0F67F308-A67C-4D2E-B081-59BB31D8EC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0">
              <a:extLst>
                <a:ext uri="{FF2B5EF4-FFF2-40B4-BE49-F238E27FC236}">
                  <a16:creationId xmlns:a16="http://schemas.microsoft.com/office/drawing/2014/main" id="{80112F01-90EB-4AEC-A39C-5C6875FFB9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30" name="Freeform 21">
              <a:extLst>
                <a:ext uri="{FF2B5EF4-FFF2-40B4-BE49-F238E27FC236}">
                  <a16:creationId xmlns:a16="http://schemas.microsoft.com/office/drawing/2014/main" id="{893F6B05-90EB-4C75-A0F0-C7247553BD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31" name="Freeform 22">
              <a:extLst>
                <a:ext uri="{FF2B5EF4-FFF2-40B4-BE49-F238E27FC236}">
                  <a16:creationId xmlns:a16="http://schemas.microsoft.com/office/drawing/2014/main" id="{227B563B-E0C0-4D81-966D-B5E2DBAAE8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2" name="Freeform 23">
              <a:extLst>
                <a:ext uri="{FF2B5EF4-FFF2-40B4-BE49-F238E27FC236}">
                  <a16:creationId xmlns:a16="http://schemas.microsoft.com/office/drawing/2014/main" id="{130DF93D-D1FF-477A-BDCE-C8B01C3B47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3" name="Freeform 24">
              <a:extLst>
                <a:ext uri="{FF2B5EF4-FFF2-40B4-BE49-F238E27FC236}">
                  <a16:creationId xmlns:a16="http://schemas.microsoft.com/office/drawing/2014/main" id="{44ED67A1-C6FE-4AC8-8473-11DAC03DCD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4" name="Freeform 25">
              <a:extLst>
                <a:ext uri="{FF2B5EF4-FFF2-40B4-BE49-F238E27FC236}">
                  <a16:creationId xmlns:a16="http://schemas.microsoft.com/office/drawing/2014/main" id="{213A54F3-15FA-4C8F-8ABF-CE77E72196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36" name="Group 35">
            <a:extLst>
              <a:ext uri="{FF2B5EF4-FFF2-40B4-BE49-F238E27FC236}">
                <a16:creationId xmlns:a16="http://schemas.microsoft.com/office/drawing/2014/main" id="{5F8A7F7F-DD1A-4F41-98AC-B9CE2A620C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0108" y="1699589"/>
            <a:ext cx="2755857" cy="3470421"/>
            <a:chOff x="697883" y="1816768"/>
            <a:chExt cx="3674476" cy="3470421"/>
          </a:xfrm>
        </p:grpSpPr>
        <p:sp>
          <p:nvSpPr>
            <p:cNvPr id="37" name="Rectangle 36">
              <a:extLst>
                <a:ext uri="{FF2B5EF4-FFF2-40B4-BE49-F238E27FC236}">
                  <a16:creationId xmlns:a16="http://schemas.microsoft.com/office/drawing/2014/main" id="{CEF47228-EB7C-4EBA-BE01-DA6CB24102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8" name="Isosceles Triangle 22">
              <a:extLst>
                <a:ext uri="{FF2B5EF4-FFF2-40B4-BE49-F238E27FC236}">
                  <a16:creationId xmlns:a16="http://schemas.microsoft.com/office/drawing/2014/main" id="{3D2FD25A-EFFD-4F5C-9258-981F5907DE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9" name="Rectangle 38">
              <a:extLst>
                <a:ext uri="{FF2B5EF4-FFF2-40B4-BE49-F238E27FC236}">
                  <a16:creationId xmlns:a16="http://schemas.microsoft.com/office/drawing/2014/main" id="{DCF573BC-A06F-4036-A3A8-9D07DDE622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678657" y="2415322"/>
            <a:ext cx="2588798" cy="2399869"/>
          </a:xfrm>
        </p:spPr>
        <p:txBody>
          <a:bodyPr vert="horz" lIns="91440" tIns="45720" rIns="91440" bIns="45720" rtlCol="0" anchor="ctr">
            <a:normAutofit/>
          </a:bodyPr>
          <a:lstStyle/>
          <a:p>
            <a:pPr>
              <a:lnSpc>
                <a:spcPct val="90000"/>
              </a:lnSpc>
            </a:pPr>
            <a:r>
              <a:rPr lang="en-US" sz="3500" kern="1200">
                <a:solidFill>
                  <a:srgbClr val="FFFFFF"/>
                </a:solidFill>
                <a:latin typeface="+mj-lt"/>
                <a:ea typeface="+mj-ea"/>
                <a:cs typeface="+mj-cs"/>
              </a:rPr>
              <a:t>Frequently Asked Questions</a:t>
            </a:r>
          </a:p>
        </p:txBody>
      </p:sp>
      <p:sp>
        <p:nvSpPr>
          <p:cNvPr id="6" name="Content Placeholder 5">
            <a:extLst>
              <a:ext uri="{FF2B5EF4-FFF2-40B4-BE49-F238E27FC236}">
                <a16:creationId xmlns:a16="http://schemas.microsoft.com/office/drawing/2014/main" id="{F48B4B2D-AEAC-4E89-8270-BDB46FF2BB10}"/>
              </a:ext>
            </a:extLst>
          </p:cNvPr>
          <p:cNvSpPr>
            <a:spLocks noGrp="1"/>
          </p:cNvSpPr>
          <p:nvPr>
            <p:ph idx="1"/>
          </p:nvPr>
        </p:nvSpPr>
        <p:spPr>
          <a:xfrm>
            <a:off x="3840480" y="685800"/>
            <a:ext cx="4711446" cy="5367528"/>
          </a:xfrm>
        </p:spPr>
        <p:txBody>
          <a:bodyPr vert="horz" lIns="91440" tIns="45720" rIns="91440" bIns="45720" rtlCol="0" anchor="ctr">
            <a:noAutofit/>
          </a:bodyPr>
          <a:lstStyle/>
          <a:p>
            <a:pPr marL="114300" indent="0">
              <a:lnSpc>
                <a:spcPct val="90000"/>
              </a:lnSpc>
              <a:buNone/>
            </a:pPr>
            <a:r>
              <a:rPr lang="en-US" sz="2100" dirty="0"/>
              <a:t>Q: </a:t>
            </a:r>
            <a:r>
              <a:rPr lang="en-US" sz="2100" b="1" dirty="0"/>
              <a:t>Is the federal government providing a tax credit to help businesses offset the cost of the sick time and FMLA?</a:t>
            </a:r>
          </a:p>
          <a:p>
            <a:pPr marL="114300" indent="0">
              <a:lnSpc>
                <a:spcPct val="90000"/>
              </a:lnSpc>
              <a:buNone/>
            </a:pPr>
            <a:endParaRPr lang="en-US" sz="2100" dirty="0"/>
          </a:p>
          <a:p>
            <a:pPr marL="114300" indent="0">
              <a:lnSpc>
                <a:spcPct val="90000"/>
              </a:lnSpc>
              <a:buNone/>
            </a:pPr>
            <a:r>
              <a:rPr lang="en-US" sz="2100" dirty="0"/>
              <a:t>A:  Yes. The FFCRA provides businesses with tax credits to cover certain costs of providing employees with required paid sick leave and expanded family and medical leave for reasons related to COVID-19, from April 1, 2020, through December 31, 2020. The  credits are  subject to limits. The IRS has issued guidance indicating that businesses are allowed  a credit in an amount equal to 100 percent of the qualified sick leave wages and qualified family leave wages paid by the employer</a:t>
            </a:r>
            <a:r>
              <a:rPr lang="en-US" sz="2200" dirty="0"/>
              <a:t>. </a:t>
            </a:r>
          </a:p>
        </p:txBody>
      </p:sp>
      <p:sp>
        <p:nvSpPr>
          <p:cNvPr id="3" name="Footer Placeholder 2"/>
          <p:cNvSpPr>
            <a:spLocks noGrp="1"/>
          </p:cNvSpPr>
          <p:nvPr>
            <p:ph type="ftr" sz="quarter" idx="11"/>
          </p:nvPr>
        </p:nvSpPr>
        <p:spPr/>
        <p:txBody>
          <a:bodyPr/>
          <a:lstStyle/>
          <a:p>
            <a:endParaRPr lang="en-US" dirty="0"/>
          </a:p>
          <a:p>
            <a:r>
              <a:rPr lang="en-US" dirty="0"/>
              <a:t>COVID-19</a:t>
            </a:r>
          </a:p>
          <a:p>
            <a:endParaRPr lang="en-US" dirty="0"/>
          </a:p>
        </p:txBody>
      </p:sp>
      <p:sp>
        <p:nvSpPr>
          <p:cNvPr id="4" name="Slide Number Placeholder 3"/>
          <p:cNvSpPr>
            <a:spLocks noGrp="1"/>
          </p:cNvSpPr>
          <p:nvPr>
            <p:ph type="sldNum" sz="quarter" idx="12"/>
          </p:nvPr>
        </p:nvSpPr>
        <p:spPr/>
        <p:txBody>
          <a:bodyPr/>
          <a:lstStyle/>
          <a:p>
            <a:fld id="{FD9E7D06-2E18-4492-AC2D-B04DDEB47BB3}" type="slidenum">
              <a:rPr lang="en-US" smtClean="0"/>
              <a:t>33</a:t>
            </a:fld>
            <a:endParaRPr lang="en-US"/>
          </a:p>
        </p:txBody>
      </p:sp>
      <p:pic>
        <p:nvPicPr>
          <p:cNvPr id="245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5386" y="519112"/>
            <a:ext cx="2554287" cy="871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57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6504" y="5715001"/>
            <a:ext cx="2060575" cy="731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180136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5911E3A-C35B-4EF7-A355-B84E9A14A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3" name="Group 12">
            <a:extLst>
              <a:ext uri="{FF2B5EF4-FFF2-40B4-BE49-F238E27FC236}">
                <a16:creationId xmlns:a16="http://schemas.microsoft.com/office/drawing/2014/main" id="{E21ADB3D-AD65-44B4-847D-5E90E90A5D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3134" y="0"/>
            <a:ext cx="9438087" cy="6853238"/>
            <a:chOff x="-417513" y="0"/>
            <a:chExt cx="12584114" cy="6853238"/>
          </a:xfrm>
        </p:grpSpPr>
        <p:sp>
          <p:nvSpPr>
            <p:cNvPr id="14" name="Freeform 5">
              <a:extLst>
                <a:ext uri="{FF2B5EF4-FFF2-40B4-BE49-F238E27FC236}">
                  <a16:creationId xmlns:a16="http://schemas.microsoft.com/office/drawing/2014/main" id="{CF580C70-814C-4845-B645-919BFFBD16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5" name="Freeform 6">
              <a:extLst>
                <a:ext uri="{FF2B5EF4-FFF2-40B4-BE49-F238E27FC236}">
                  <a16:creationId xmlns:a16="http://schemas.microsoft.com/office/drawing/2014/main" id="{34D7BF57-4CAA-45B2-9EF0-0AA1FCF70B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 name="Freeform 7">
              <a:extLst>
                <a:ext uri="{FF2B5EF4-FFF2-40B4-BE49-F238E27FC236}">
                  <a16:creationId xmlns:a16="http://schemas.microsoft.com/office/drawing/2014/main" id="{7886F306-C03A-40C6-8FD5-DCE3D4595D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 name="Freeform 8">
              <a:extLst>
                <a:ext uri="{FF2B5EF4-FFF2-40B4-BE49-F238E27FC236}">
                  <a16:creationId xmlns:a16="http://schemas.microsoft.com/office/drawing/2014/main" id="{2FDC9A36-C7C3-47D7-A64E-ED25C47EC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 name="Freeform 9">
              <a:extLst>
                <a:ext uri="{FF2B5EF4-FFF2-40B4-BE49-F238E27FC236}">
                  <a16:creationId xmlns:a16="http://schemas.microsoft.com/office/drawing/2014/main" id="{BB19BC37-158A-43DC-9A9E-E45CC71954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9" name="Freeform 10">
              <a:extLst>
                <a:ext uri="{FF2B5EF4-FFF2-40B4-BE49-F238E27FC236}">
                  <a16:creationId xmlns:a16="http://schemas.microsoft.com/office/drawing/2014/main" id="{077654CC-108F-48D5-B5E9-437F164F52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0" name="Freeform 11">
              <a:extLst>
                <a:ext uri="{FF2B5EF4-FFF2-40B4-BE49-F238E27FC236}">
                  <a16:creationId xmlns:a16="http://schemas.microsoft.com/office/drawing/2014/main" id="{A3CF3A63-1C1E-4E85-A78A-FDC16431E3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2">
              <a:extLst>
                <a:ext uri="{FF2B5EF4-FFF2-40B4-BE49-F238E27FC236}">
                  <a16:creationId xmlns:a16="http://schemas.microsoft.com/office/drawing/2014/main" id="{8740FC9A-72DD-4D9B-BA25-1CCED13524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3">
              <a:extLst>
                <a:ext uri="{FF2B5EF4-FFF2-40B4-BE49-F238E27FC236}">
                  <a16:creationId xmlns:a16="http://schemas.microsoft.com/office/drawing/2014/main" id="{7FBF5743-F2AE-4D0D-BCD1-01F7686D01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4">
              <a:extLst>
                <a:ext uri="{FF2B5EF4-FFF2-40B4-BE49-F238E27FC236}">
                  <a16:creationId xmlns:a16="http://schemas.microsoft.com/office/drawing/2014/main" id="{CED32316-D4F7-4795-BBE0-DEBB60E27C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5">
              <a:extLst>
                <a:ext uri="{FF2B5EF4-FFF2-40B4-BE49-F238E27FC236}">
                  <a16:creationId xmlns:a16="http://schemas.microsoft.com/office/drawing/2014/main" id="{583B23C9-B9B7-4E93-9538-CBE316F83F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6">
              <a:extLst>
                <a:ext uri="{FF2B5EF4-FFF2-40B4-BE49-F238E27FC236}">
                  <a16:creationId xmlns:a16="http://schemas.microsoft.com/office/drawing/2014/main" id="{5B144260-9F2C-4ADB-A37C-1CFB4B428B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17">
              <a:extLst>
                <a:ext uri="{FF2B5EF4-FFF2-40B4-BE49-F238E27FC236}">
                  <a16:creationId xmlns:a16="http://schemas.microsoft.com/office/drawing/2014/main" id="{53FF918D-79D3-4F55-A68C-0DD5880DAB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7" name="Freeform 18">
              <a:extLst>
                <a:ext uri="{FF2B5EF4-FFF2-40B4-BE49-F238E27FC236}">
                  <a16:creationId xmlns:a16="http://schemas.microsoft.com/office/drawing/2014/main" id="{B9FC1440-933F-44FE-8D77-4827DD0F99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8" name="Freeform 19">
              <a:extLst>
                <a:ext uri="{FF2B5EF4-FFF2-40B4-BE49-F238E27FC236}">
                  <a16:creationId xmlns:a16="http://schemas.microsoft.com/office/drawing/2014/main" id="{0F67F308-A67C-4D2E-B081-59BB31D8EC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0">
              <a:extLst>
                <a:ext uri="{FF2B5EF4-FFF2-40B4-BE49-F238E27FC236}">
                  <a16:creationId xmlns:a16="http://schemas.microsoft.com/office/drawing/2014/main" id="{80112F01-90EB-4AEC-A39C-5C6875FFB9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30" name="Freeform 21">
              <a:extLst>
                <a:ext uri="{FF2B5EF4-FFF2-40B4-BE49-F238E27FC236}">
                  <a16:creationId xmlns:a16="http://schemas.microsoft.com/office/drawing/2014/main" id="{893F6B05-90EB-4C75-A0F0-C7247553BD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31" name="Freeform 22">
              <a:extLst>
                <a:ext uri="{FF2B5EF4-FFF2-40B4-BE49-F238E27FC236}">
                  <a16:creationId xmlns:a16="http://schemas.microsoft.com/office/drawing/2014/main" id="{227B563B-E0C0-4D81-966D-B5E2DBAAE8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2" name="Freeform 23">
              <a:extLst>
                <a:ext uri="{FF2B5EF4-FFF2-40B4-BE49-F238E27FC236}">
                  <a16:creationId xmlns:a16="http://schemas.microsoft.com/office/drawing/2014/main" id="{130DF93D-D1FF-477A-BDCE-C8B01C3B47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3" name="Freeform 24">
              <a:extLst>
                <a:ext uri="{FF2B5EF4-FFF2-40B4-BE49-F238E27FC236}">
                  <a16:creationId xmlns:a16="http://schemas.microsoft.com/office/drawing/2014/main" id="{44ED67A1-C6FE-4AC8-8473-11DAC03DCD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4" name="Freeform 25">
              <a:extLst>
                <a:ext uri="{FF2B5EF4-FFF2-40B4-BE49-F238E27FC236}">
                  <a16:creationId xmlns:a16="http://schemas.microsoft.com/office/drawing/2014/main" id="{213A54F3-15FA-4C8F-8ABF-CE77E72196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36" name="Group 35">
            <a:extLst>
              <a:ext uri="{FF2B5EF4-FFF2-40B4-BE49-F238E27FC236}">
                <a16:creationId xmlns:a16="http://schemas.microsoft.com/office/drawing/2014/main" id="{5F8A7F7F-DD1A-4F41-98AC-B9CE2A620C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0108" y="1699589"/>
            <a:ext cx="2755857" cy="3470421"/>
            <a:chOff x="697883" y="1816768"/>
            <a:chExt cx="3674476" cy="3470421"/>
          </a:xfrm>
        </p:grpSpPr>
        <p:sp>
          <p:nvSpPr>
            <p:cNvPr id="37" name="Rectangle 36">
              <a:extLst>
                <a:ext uri="{FF2B5EF4-FFF2-40B4-BE49-F238E27FC236}">
                  <a16:creationId xmlns:a16="http://schemas.microsoft.com/office/drawing/2014/main" id="{CEF47228-EB7C-4EBA-BE01-DA6CB24102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8" name="Isosceles Triangle 22">
              <a:extLst>
                <a:ext uri="{FF2B5EF4-FFF2-40B4-BE49-F238E27FC236}">
                  <a16:creationId xmlns:a16="http://schemas.microsoft.com/office/drawing/2014/main" id="{3D2FD25A-EFFD-4F5C-9258-981F5907DE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9" name="Rectangle 38">
              <a:extLst>
                <a:ext uri="{FF2B5EF4-FFF2-40B4-BE49-F238E27FC236}">
                  <a16:creationId xmlns:a16="http://schemas.microsoft.com/office/drawing/2014/main" id="{DCF573BC-A06F-4036-A3A8-9D07DDE622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678657" y="2415322"/>
            <a:ext cx="2588798" cy="2399869"/>
          </a:xfrm>
        </p:spPr>
        <p:txBody>
          <a:bodyPr vert="horz" lIns="91440" tIns="45720" rIns="91440" bIns="45720" rtlCol="0" anchor="ctr">
            <a:normAutofit/>
          </a:bodyPr>
          <a:lstStyle/>
          <a:p>
            <a:pPr>
              <a:lnSpc>
                <a:spcPct val="90000"/>
              </a:lnSpc>
            </a:pPr>
            <a:r>
              <a:rPr lang="en-US" sz="3500" kern="1200">
                <a:solidFill>
                  <a:srgbClr val="FFFFFF"/>
                </a:solidFill>
                <a:latin typeface="+mj-lt"/>
                <a:ea typeface="+mj-ea"/>
                <a:cs typeface="+mj-cs"/>
              </a:rPr>
              <a:t>Frequently Asked Questions</a:t>
            </a:r>
          </a:p>
        </p:txBody>
      </p:sp>
      <p:sp>
        <p:nvSpPr>
          <p:cNvPr id="6" name="Content Placeholder 5">
            <a:extLst>
              <a:ext uri="{FF2B5EF4-FFF2-40B4-BE49-F238E27FC236}">
                <a16:creationId xmlns:a16="http://schemas.microsoft.com/office/drawing/2014/main" id="{9D1F55D5-95B6-47BC-829A-627655D05532}"/>
              </a:ext>
            </a:extLst>
          </p:cNvPr>
          <p:cNvSpPr>
            <a:spLocks noGrp="1"/>
          </p:cNvSpPr>
          <p:nvPr>
            <p:ph idx="1"/>
          </p:nvPr>
        </p:nvSpPr>
        <p:spPr>
          <a:xfrm>
            <a:off x="3698083" y="804672"/>
            <a:ext cx="5035532" cy="5248656"/>
          </a:xfrm>
        </p:spPr>
        <p:txBody>
          <a:bodyPr vert="horz" lIns="91440" tIns="45720" rIns="91440" bIns="45720" rtlCol="0" anchor="ctr">
            <a:noAutofit/>
          </a:bodyPr>
          <a:lstStyle/>
          <a:p>
            <a:pPr marL="114300" indent="0">
              <a:lnSpc>
                <a:spcPct val="90000"/>
              </a:lnSpc>
              <a:buNone/>
            </a:pPr>
            <a:r>
              <a:rPr lang="en-US" sz="2200" dirty="0"/>
              <a:t>Q</a:t>
            </a:r>
            <a:r>
              <a:rPr lang="en-US" sz="2200" b="1" dirty="0"/>
              <a:t>: If we have an employee that admitted to having contact with an individual infected with COVID-19.What is our legal right as an employer to require them to go home?  If we do send them home, what is our financial obligation to that employee?</a:t>
            </a:r>
          </a:p>
          <a:p>
            <a:pPr marL="114300" indent="0">
              <a:lnSpc>
                <a:spcPct val="90000"/>
              </a:lnSpc>
              <a:buNone/>
            </a:pPr>
            <a:endParaRPr lang="en-US" sz="2200" dirty="0"/>
          </a:p>
          <a:p>
            <a:pPr marL="114300" indent="0">
              <a:lnSpc>
                <a:spcPct val="90000"/>
              </a:lnSpc>
              <a:buNone/>
            </a:pPr>
            <a:r>
              <a:rPr lang="en-US" sz="2200" dirty="0"/>
              <a:t>A: If an employee self discloses that he or she has had close contact with another individual who has positively contracted COVID-19, the employer may send the employee home, and require that the employee remain at home to protect the other employees in the workplace from being infected, for the recommended 14-day quarantine period. </a:t>
            </a:r>
            <a:endParaRPr lang="en-US" sz="2200" dirty="0">
              <a:effectLst/>
            </a:endParaRPr>
          </a:p>
        </p:txBody>
      </p:sp>
      <p:sp>
        <p:nvSpPr>
          <p:cNvPr id="3" name="Footer Placeholder 2"/>
          <p:cNvSpPr>
            <a:spLocks noGrp="1"/>
          </p:cNvSpPr>
          <p:nvPr>
            <p:ph type="ftr" sz="quarter" idx="11"/>
          </p:nvPr>
        </p:nvSpPr>
        <p:spPr/>
        <p:txBody>
          <a:bodyPr/>
          <a:lstStyle/>
          <a:p>
            <a:endParaRPr lang="en-US" dirty="0"/>
          </a:p>
          <a:p>
            <a:r>
              <a:rPr lang="en-US" dirty="0"/>
              <a:t>COVID-19</a:t>
            </a:r>
          </a:p>
          <a:p>
            <a:endParaRPr lang="en-US" dirty="0"/>
          </a:p>
        </p:txBody>
      </p:sp>
      <p:sp>
        <p:nvSpPr>
          <p:cNvPr id="4" name="Slide Number Placeholder 3"/>
          <p:cNvSpPr>
            <a:spLocks noGrp="1"/>
          </p:cNvSpPr>
          <p:nvPr>
            <p:ph type="sldNum" sz="quarter" idx="12"/>
          </p:nvPr>
        </p:nvSpPr>
        <p:spPr/>
        <p:txBody>
          <a:bodyPr/>
          <a:lstStyle/>
          <a:p>
            <a:fld id="{FD9E7D06-2E18-4492-AC2D-B04DDEB47BB3}" type="slidenum">
              <a:rPr lang="en-US" smtClean="0"/>
              <a:t>34</a:t>
            </a:fld>
            <a:endParaRPr lang="en-US"/>
          </a:p>
        </p:txBody>
      </p:sp>
      <p:pic>
        <p:nvPicPr>
          <p:cNvPr id="256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9398" y="514350"/>
            <a:ext cx="2554287" cy="871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60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4752" y="5815012"/>
            <a:ext cx="2060575" cy="731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35858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5911E3A-C35B-4EF7-A355-B84E9A14A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3" name="Group 12">
            <a:extLst>
              <a:ext uri="{FF2B5EF4-FFF2-40B4-BE49-F238E27FC236}">
                <a16:creationId xmlns:a16="http://schemas.microsoft.com/office/drawing/2014/main" id="{E21ADB3D-AD65-44B4-847D-5E90E90A5D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3134" y="0"/>
            <a:ext cx="9438087" cy="6853238"/>
            <a:chOff x="-417513" y="0"/>
            <a:chExt cx="12584114" cy="6853238"/>
          </a:xfrm>
        </p:grpSpPr>
        <p:sp>
          <p:nvSpPr>
            <p:cNvPr id="14" name="Freeform 5">
              <a:extLst>
                <a:ext uri="{FF2B5EF4-FFF2-40B4-BE49-F238E27FC236}">
                  <a16:creationId xmlns:a16="http://schemas.microsoft.com/office/drawing/2014/main" id="{CF580C70-814C-4845-B645-919BFFBD16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5" name="Freeform 6">
              <a:extLst>
                <a:ext uri="{FF2B5EF4-FFF2-40B4-BE49-F238E27FC236}">
                  <a16:creationId xmlns:a16="http://schemas.microsoft.com/office/drawing/2014/main" id="{34D7BF57-4CAA-45B2-9EF0-0AA1FCF70B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 name="Freeform 7">
              <a:extLst>
                <a:ext uri="{FF2B5EF4-FFF2-40B4-BE49-F238E27FC236}">
                  <a16:creationId xmlns:a16="http://schemas.microsoft.com/office/drawing/2014/main" id="{7886F306-C03A-40C6-8FD5-DCE3D4595D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 name="Freeform 8">
              <a:extLst>
                <a:ext uri="{FF2B5EF4-FFF2-40B4-BE49-F238E27FC236}">
                  <a16:creationId xmlns:a16="http://schemas.microsoft.com/office/drawing/2014/main" id="{2FDC9A36-C7C3-47D7-A64E-ED25C47EC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 name="Freeform 9">
              <a:extLst>
                <a:ext uri="{FF2B5EF4-FFF2-40B4-BE49-F238E27FC236}">
                  <a16:creationId xmlns:a16="http://schemas.microsoft.com/office/drawing/2014/main" id="{BB19BC37-158A-43DC-9A9E-E45CC71954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9" name="Freeform 10">
              <a:extLst>
                <a:ext uri="{FF2B5EF4-FFF2-40B4-BE49-F238E27FC236}">
                  <a16:creationId xmlns:a16="http://schemas.microsoft.com/office/drawing/2014/main" id="{077654CC-108F-48D5-B5E9-437F164F52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0" name="Freeform 11">
              <a:extLst>
                <a:ext uri="{FF2B5EF4-FFF2-40B4-BE49-F238E27FC236}">
                  <a16:creationId xmlns:a16="http://schemas.microsoft.com/office/drawing/2014/main" id="{A3CF3A63-1C1E-4E85-A78A-FDC16431E3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2">
              <a:extLst>
                <a:ext uri="{FF2B5EF4-FFF2-40B4-BE49-F238E27FC236}">
                  <a16:creationId xmlns:a16="http://schemas.microsoft.com/office/drawing/2014/main" id="{8740FC9A-72DD-4D9B-BA25-1CCED13524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3">
              <a:extLst>
                <a:ext uri="{FF2B5EF4-FFF2-40B4-BE49-F238E27FC236}">
                  <a16:creationId xmlns:a16="http://schemas.microsoft.com/office/drawing/2014/main" id="{7FBF5743-F2AE-4D0D-BCD1-01F7686D01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4">
              <a:extLst>
                <a:ext uri="{FF2B5EF4-FFF2-40B4-BE49-F238E27FC236}">
                  <a16:creationId xmlns:a16="http://schemas.microsoft.com/office/drawing/2014/main" id="{CED32316-D4F7-4795-BBE0-DEBB60E27C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5">
              <a:extLst>
                <a:ext uri="{FF2B5EF4-FFF2-40B4-BE49-F238E27FC236}">
                  <a16:creationId xmlns:a16="http://schemas.microsoft.com/office/drawing/2014/main" id="{583B23C9-B9B7-4E93-9538-CBE316F83F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6">
              <a:extLst>
                <a:ext uri="{FF2B5EF4-FFF2-40B4-BE49-F238E27FC236}">
                  <a16:creationId xmlns:a16="http://schemas.microsoft.com/office/drawing/2014/main" id="{5B144260-9F2C-4ADB-A37C-1CFB4B428B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17">
              <a:extLst>
                <a:ext uri="{FF2B5EF4-FFF2-40B4-BE49-F238E27FC236}">
                  <a16:creationId xmlns:a16="http://schemas.microsoft.com/office/drawing/2014/main" id="{53FF918D-79D3-4F55-A68C-0DD5880DAB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7" name="Freeform 18">
              <a:extLst>
                <a:ext uri="{FF2B5EF4-FFF2-40B4-BE49-F238E27FC236}">
                  <a16:creationId xmlns:a16="http://schemas.microsoft.com/office/drawing/2014/main" id="{B9FC1440-933F-44FE-8D77-4827DD0F99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8" name="Freeform 19">
              <a:extLst>
                <a:ext uri="{FF2B5EF4-FFF2-40B4-BE49-F238E27FC236}">
                  <a16:creationId xmlns:a16="http://schemas.microsoft.com/office/drawing/2014/main" id="{0F67F308-A67C-4D2E-B081-59BB31D8EC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0">
              <a:extLst>
                <a:ext uri="{FF2B5EF4-FFF2-40B4-BE49-F238E27FC236}">
                  <a16:creationId xmlns:a16="http://schemas.microsoft.com/office/drawing/2014/main" id="{80112F01-90EB-4AEC-A39C-5C6875FFB9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30" name="Freeform 21">
              <a:extLst>
                <a:ext uri="{FF2B5EF4-FFF2-40B4-BE49-F238E27FC236}">
                  <a16:creationId xmlns:a16="http://schemas.microsoft.com/office/drawing/2014/main" id="{893F6B05-90EB-4C75-A0F0-C7247553BD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31" name="Freeform 22">
              <a:extLst>
                <a:ext uri="{FF2B5EF4-FFF2-40B4-BE49-F238E27FC236}">
                  <a16:creationId xmlns:a16="http://schemas.microsoft.com/office/drawing/2014/main" id="{227B563B-E0C0-4D81-966D-B5E2DBAAE8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2" name="Freeform 23">
              <a:extLst>
                <a:ext uri="{FF2B5EF4-FFF2-40B4-BE49-F238E27FC236}">
                  <a16:creationId xmlns:a16="http://schemas.microsoft.com/office/drawing/2014/main" id="{130DF93D-D1FF-477A-BDCE-C8B01C3B47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3" name="Freeform 24">
              <a:extLst>
                <a:ext uri="{FF2B5EF4-FFF2-40B4-BE49-F238E27FC236}">
                  <a16:creationId xmlns:a16="http://schemas.microsoft.com/office/drawing/2014/main" id="{44ED67A1-C6FE-4AC8-8473-11DAC03DCD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4" name="Freeform 25">
              <a:extLst>
                <a:ext uri="{FF2B5EF4-FFF2-40B4-BE49-F238E27FC236}">
                  <a16:creationId xmlns:a16="http://schemas.microsoft.com/office/drawing/2014/main" id="{213A54F3-15FA-4C8F-8ABF-CE77E72196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36" name="Group 35">
            <a:extLst>
              <a:ext uri="{FF2B5EF4-FFF2-40B4-BE49-F238E27FC236}">
                <a16:creationId xmlns:a16="http://schemas.microsoft.com/office/drawing/2014/main" id="{5F8A7F7F-DD1A-4F41-98AC-B9CE2A620C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0108" y="1699589"/>
            <a:ext cx="2755857" cy="3470421"/>
            <a:chOff x="697883" y="1816768"/>
            <a:chExt cx="3674476" cy="3470421"/>
          </a:xfrm>
        </p:grpSpPr>
        <p:sp>
          <p:nvSpPr>
            <p:cNvPr id="37" name="Rectangle 36">
              <a:extLst>
                <a:ext uri="{FF2B5EF4-FFF2-40B4-BE49-F238E27FC236}">
                  <a16:creationId xmlns:a16="http://schemas.microsoft.com/office/drawing/2014/main" id="{CEF47228-EB7C-4EBA-BE01-DA6CB24102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8" name="Isosceles Triangle 22">
              <a:extLst>
                <a:ext uri="{FF2B5EF4-FFF2-40B4-BE49-F238E27FC236}">
                  <a16:creationId xmlns:a16="http://schemas.microsoft.com/office/drawing/2014/main" id="{3D2FD25A-EFFD-4F5C-9258-981F5907DE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9" name="Rectangle 38">
              <a:extLst>
                <a:ext uri="{FF2B5EF4-FFF2-40B4-BE49-F238E27FC236}">
                  <a16:creationId xmlns:a16="http://schemas.microsoft.com/office/drawing/2014/main" id="{DCF573BC-A06F-4036-A3A8-9D07DDE622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678657" y="2415322"/>
            <a:ext cx="2588798" cy="2399869"/>
          </a:xfrm>
        </p:spPr>
        <p:txBody>
          <a:bodyPr vert="horz" lIns="91440" tIns="45720" rIns="91440" bIns="45720" rtlCol="0" anchor="ctr">
            <a:normAutofit/>
          </a:bodyPr>
          <a:lstStyle/>
          <a:p>
            <a:pPr>
              <a:lnSpc>
                <a:spcPct val="90000"/>
              </a:lnSpc>
            </a:pPr>
            <a:r>
              <a:rPr lang="en-US" sz="3200" kern="1200" dirty="0">
                <a:solidFill>
                  <a:srgbClr val="FFFFFF"/>
                </a:solidFill>
                <a:latin typeface="+mj-lt"/>
                <a:ea typeface="+mj-ea"/>
                <a:cs typeface="+mj-cs"/>
              </a:rPr>
              <a:t>Resources</a:t>
            </a:r>
          </a:p>
        </p:txBody>
      </p:sp>
      <p:sp>
        <p:nvSpPr>
          <p:cNvPr id="3" name="Footer Placeholder 2"/>
          <p:cNvSpPr>
            <a:spLocks noGrp="1"/>
          </p:cNvSpPr>
          <p:nvPr>
            <p:ph type="ftr" sz="quarter" idx="11"/>
          </p:nvPr>
        </p:nvSpPr>
        <p:spPr/>
        <p:txBody>
          <a:bodyPr/>
          <a:lstStyle/>
          <a:p>
            <a:endParaRPr lang="en-US" dirty="0"/>
          </a:p>
          <a:p>
            <a:r>
              <a:rPr lang="en-US" dirty="0"/>
              <a:t>COVID-19</a:t>
            </a:r>
          </a:p>
          <a:p>
            <a:endParaRPr lang="en-US" dirty="0"/>
          </a:p>
        </p:txBody>
      </p:sp>
      <p:sp>
        <p:nvSpPr>
          <p:cNvPr id="4" name="Slide Number Placeholder 3"/>
          <p:cNvSpPr>
            <a:spLocks noGrp="1"/>
          </p:cNvSpPr>
          <p:nvPr>
            <p:ph type="sldNum" sz="quarter" idx="12"/>
          </p:nvPr>
        </p:nvSpPr>
        <p:spPr/>
        <p:txBody>
          <a:bodyPr/>
          <a:lstStyle/>
          <a:p>
            <a:fld id="{FD9E7D06-2E18-4492-AC2D-B04DDEB47BB3}" type="slidenum">
              <a:rPr lang="en-US" smtClean="0"/>
              <a:t>35</a:t>
            </a:fld>
            <a:endParaRPr lang="en-US"/>
          </a:p>
        </p:txBody>
      </p:sp>
      <p:pic>
        <p:nvPicPr>
          <p:cNvPr id="317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5387" y="565150"/>
            <a:ext cx="2554287" cy="871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7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069" y="5815012"/>
            <a:ext cx="2060575" cy="731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Content Placeholder 5"/>
          <p:cNvSpPr>
            <a:spLocks noGrp="1"/>
          </p:cNvSpPr>
          <p:nvPr>
            <p:ph idx="1"/>
          </p:nvPr>
        </p:nvSpPr>
        <p:spPr>
          <a:xfrm>
            <a:off x="457199" y="1600200"/>
            <a:ext cx="8418317" cy="4525963"/>
          </a:xfrm>
        </p:spPr>
        <p:txBody>
          <a:bodyPr/>
          <a:lstStyle/>
          <a:p>
            <a:pPr marL="0" indent="0">
              <a:buNone/>
            </a:pPr>
            <a:endParaRPr lang="en-US" dirty="0"/>
          </a:p>
        </p:txBody>
      </p:sp>
      <p:sp>
        <p:nvSpPr>
          <p:cNvPr id="7" name="TextBox 6"/>
          <p:cNvSpPr txBox="1"/>
          <p:nvPr/>
        </p:nvSpPr>
        <p:spPr>
          <a:xfrm>
            <a:off x="4114800" y="1619420"/>
            <a:ext cx="4760717" cy="4524315"/>
          </a:xfrm>
          <a:prstGeom prst="rect">
            <a:avLst/>
          </a:prstGeom>
          <a:noFill/>
        </p:spPr>
        <p:txBody>
          <a:bodyPr wrap="square" rtlCol="0">
            <a:spAutoFit/>
          </a:bodyPr>
          <a:lstStyle/>
          <a:p>
            <a:r>
              <a:rPr lang="en-US" sz="2400" dirty="0"/>
              <a:t>US DOL (FFCRA)</a:t>
            </a:r>
          </a:p>
          <a:p>
            <a:r>
              <a:rPr lang="en-US" dirty="0">
                <a:hlinkClick r:id="rId4"/>
              </a:rPr>
              <a:t>https://www.dol.gov/agencies/whd/pandemic/ffcra-questions</a:t>
            </a:r>
            <a:endParaRPr lang="en-US" dirty="0"/>
          </a:p>
          <a:p>
            <a:endParaRPr lang="en-US" dirty="0"/>
          </a:p>
          <a:p>
            <a:r>
              <a:rPr lang="en-US" sz="2400" dirty="0"/>
              <a:t>IRS (Sick Leave Tax Credit):</a:t>
            </a:r>
          </a:p>
          <a:p>
            <a:r>
              <a:rPr lang="en-US" dirty="0">
                <a:hlinkClick r:id="rId5"/>
              </a:rPr>
              <a:t>https://www.irs.gov/newsroom/covid-19-related-tax-credits-for-required-paid-leave-provided-by-small-and-midsize-businesses-faqs#how_to_claim</a:t>
            </a:r>
            <a:endParaRPr lang="en-US" dirty="0"/>
          </a:p>
          <a:p>
            <a:endParaRPr lang="en-US" dirty="0"/>
          </a:p>
          <a:p>
            <a:r>
              <a:rPr lang="en-US" sz="2400" dirty="0"/>
              <a:t>NYS COVID-19 Law:</a:t>
            </a:r>
          </a:p>
          <a:p>
            <a:r>
              <a:rPr lang="en-US" dirty="0">
                <a:hlinkClick r:id="rId6"/>
              </a:rPr>
              <a:t>https://paidfamilyleave.ny.gov/COVID19</a:t>
            </a:r>
            <a:endParaRPr lang="en-US" dirty="0"/>
          </a:p>
          <a:p>
            <a:endParaRPr lang="en-US" dirty="0"/>
          </a:p>
          <a:p>
            <a:endParaRPr lang="en-US" dirty="0"/>
          </a:p>
          <a:p>
            <a:endParaRPr lang="en-US" dirty="0"/>
          </a:p>
        </p:txBody>
      </p:sp>
    </p:spTree>
    <p:extLst>
      <p:ext uri="{BB962C8B-B14F-4D97-AF65-F5344CB8AC3E}">
        <p14:creationId xmlns:p14="http://schemas.microsoft.com/office/powerpoint/2010/main" val="26522246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5911E3A-C35B-4EF7-A355-B84E9A14A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3" name="Group 12">
            <a:extLst>
              <a:ext uri="{FF2B5EF4-FFF2-40B4-BE49-F238E27FC236}">
                <a16:creationId xmlns:a16="http://schemas.microsoft.com/office/drawing/2014/main" id="{E21ADB3D-AD65-44B4-847D-5E90E90A5D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3134" y="0"/>
            <a:ext cx="9438087" cy="6853238"/>
            <a:chOff x="-417513" y="0"/>
            <a:chExt cx="12584114" cy="6853238"/>
          </a:xfrm>
        </p:grpSpPr>
        <p:sp>
          <p:nvSpPr>
            <p:cNvPr id="14" name="Freeform 5">
              <a:extLst>
                <a:ext uri="{FF2B5EF4-FFF2-40B4-BE49-F238E27FC236}">
                  <a16:creationId xmlns:a16="http://schemas.microsoft.com/office/drawing/2014/main" id="{CF580C70-814C-4845-B645-919BFFBD16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5" name="Freeform 6">
              <a:extLst>
                <a:ext uri="{FF2B5EF4-FFF2-40B4-BE49-F238E27FC236}">
                  <a16:creationId xmlns:a16="http://schemas.microsoft.com/office/drawing/2014/main" id="{34D7BF57-4CAA-45B2-9EF0-0AA1FCF70B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 name="Freeform 7">
              <a:extLst>
                <a:ext uri="{FF2B5EF4-FFF2-40B4-BE49-F238E27FC236}">
                  <a16:creationId xmlns:a16="http://schemas.microsoft.com/office/drawing/2014/main" id="{7886F306-C03A-40C6-8FD5-DCE3D4595D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 name="Freeform 8">
              <a:extLst>
                <a:ext uri="{FF2B5EF4-FFF2-40B4-BE49-F238E27FC236}">
                  <a16:creationId xmlns:a16="http://schemas.microsoft.com/office/drawing/2014/main" id="{2FDC9A36-C7C3-47D7-A64E-ED25C47EC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 name="Freeform 9">
              <a:extLst>
                <a:ext uri="{FF2B5EF4-FFF2-40B4-BE49-F238E27FC236}">
                  <a16:creationId xmlns:a16="http://schemas.microsoft.com/office/drawing/2014/main" id="{BB19BC37-158A-43DC-9A9E-E45CC71954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9" name="Freeform 10">
              <a:extLst>
                <a:ext uri="{FF2B5EF4-FFF2-40B4-BE49-F238E27FC236}">
                  <a16:creationId xmlns:a16="http://schemas.microsoft.com/office/drawing/2014/main" id="{077654CC-108F-48D5-B5E9-437F164F52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0" name="Freeform 11">
              <a:extLst>
                <a:ext uri="{FF2B5EF4-FFF2-40B4-BE49-F238E27FC236}">
                  <a16:creationId xmlns:a16="http://schemas.microsoft.com/office/drawing/2014/main" id="{A3CF3A63-1C1E-4E85-A78A-FDC16431E3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2">
              <a:extLst>
                <a:ext uri="{FF2B5EF4-FFF2-40B4-BE49-F238E27FC236}">
                  <a16:creationId xmlns:a16="http://schemas.microsoft.com/office/drawing/2014/main" id="{8740FC9A-72DD-4D9B-BA25-1CCED13524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3">
              <a:extLst>
                <a:ext uri="{FF2B5EF4-FFF2-40B4-BE49-F238E27FC236}">
                  <a16:creationId xmlns:a16="http://schemas.microsoft.com/office/drawing/2014/main" id="{7FBF5743-F2AE-4D0D-BCD1-01F7686D01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4">
              <a:extLst>
                <a:ext uri="{FF2B5EF4-FFF2-40B4-BE49-F238E27FC236}">
                  <a16:creationId xmlns:a16="http://schemas.microsoft.com/office/drawing/2014/main" id="{CED32316-D4F7-4795-BBE0-DEBB60E27C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5">
              <a:extLst>
                <a:ext uri="{FF2B5EF4-FFF2-40B4-BE49-F238E27FC236}">
                  <a16:creationId xmlns:a16="http://schemas.microsoft.com/office/drawing/2014/main" id="{583B23C9-B9B7-4E93-9538-CBE316F83F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6">
              <a:extLst>
                <a:ext uri="{FF2B5EF4-FFF2-40B4-BE49-F238E27FC236}">
                  <a16:creationId xmlns:a16="http://schemas.microsoft.com/office/drawing/2014/main" id="{5B144260-9F2C-4ADB-A37C-1CFB4B428B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17">
              <a:extLst>
                <a:ext uri="{FF2B5EF4-FFF2-40B4-BE49-F238E27FC236}">
                  <a16:creationId xmlns:a16="http://schemas.microsoft.com/office/drawing/2014/main" id="{53FF918D-79D3-4F55-A68C-0DD5880DAB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7" name="Freeform 18">
              <a:extLst>
                <a:ext uri="{FF2B5EF4-FFF2-40B4-BE49-F238E27FC236}">
                  <a16:creationId xmlns:a16="http://schemas.microsoft.com/office/drawing/2014/main" id="{B9FC1440-933F-44FE-8D77-4827DD0F99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8" name="Freeform 19">
              <a:extLst>
                <a:ext uri="{FF2B5EF4-FFF2-40B4-BE49-F238E27FC236}">
                  <a16:creationId xmlns:a16="http://schemas.microsoft.com/office/drawing/2014/main" id="{0F67F308-A67C-4D2E-B081-59BB31D8EC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0">
              <a:extLst>
                <a:ext uri="{FF2B5EF4-FFF2-40B4-BE49-F238E27FC236}">
                  <a16:creationId xmlns:a16="http://schemas.microsoft.com/office/drawing/2014/main" id="{80112F01-90EB-4AEC-A39C-5C6875FFB9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30" name="Freeform 21">
              <a:extLst>
                <a:ext uri="{FF2B5EF4-FFF2-40B4-BE49-F238E27FC236}">
                  <a16:creationId xmlns:a16="http://schemas.microsoft.com/office/drawing/2014/main" id="{893F6B05-90EB-4C75-A0F0-C7247553BD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31" name="Freeform 22">
              <a:extLst>
                <a:ext uri="{FF2B5EF4-FFF2-40B4-BE49-F238E27FC236}">
                  <a16:creationId xmlns:a16="http://schemas.microsoft.com/office/drawing/2014/main" id="{227B563B-E0C0-4D81-966D-B5E2DBAAE8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2" name="Freeform 23">
              <a:extLst>
                <a:ext uri="{FF2B5EF4-FFF2-40B4-BE49-F238E27FC236}">
                  <a16:creationId xmlns:a16="http://schemas.microsoft.com/office/drawing/2014/main" id="{130DF93D-D1FF-477A-BDCE-C8B01C3B47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3" name="Freeform 24">
              <a:extLst>
                <a:ext uri="{FF2B5EF4-FFF2-40B4-BE49-F238E27FC236}">
                  <a16:creationId xmlns:a16="http://schemas.microsoft.com/office/drawing/2014/main" id="{44ED67A1-C6FE-4AC8-8473-11DAC03DCD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4" name="Freeform 25">
              <a:extLst>
                <a:ext uri="{FF2B5EF4-FFF2-40B4-BE49-F238E27FC236}">
                  <a16:creationId xmlns:a16="http://schemas.microsoft.com/office/drawing/2014/main" id="{213A54F3-15FA-4C8F-8ABF-CE77E72196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36" name="Group 35">
            <a:extLst>
              <a:ext uri="{FF2B5EF4-FFF2-40B4-BE49-F238E27FC236}">
                <a16:creationId xmlns:a16="http://schemas.microsoft.com/office/drawing/2014/main" id="{5F8A7F7F-DD1A-4F41-98AC-B9CE2A620C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0108" y="1699589"/>
            <a:ext cx="2755857" cy="3470421"/>
            <a:chOff x="697883" y="1816768"/>
            <a:chExt cx="3674476" cy="3470421"/>
          </a:xfrm>
        </p:grpSpPr>
        <p:sp>
          <p:nvSpPr>
            <p:cNvPr id="37" name="Rectangle 36">
              <a:extLst>
                <a:ext uri="{FF2B5EF4-FFF2-40B4-BE49-F238E27FC236}">
                  <a16:creationId xmlns:a16="http://schemas.microsoft.com/office/drawing/2014/main" id="{CEF47228-EB7C-4EBA-BE01-DA6CB24102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8" name="Isosceles Triangle 22">
              <a:extLst>
                <a:ext uri="{FF2B5EF4-FFF2-40B4-BE49-F238E27FC236}">
                  <a16:creationId xmlns:a16="http://schemas.microsoft.com/office/drawing/2014/main" id="{3D2FD25A-EFFD-4F5C-9258-981F5907DE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9" name="Rectangle 38">
              <a:extLst>
                <a:ext uri="{FF2B5EF4-FFF2-40B4-BE49-F238E27FC236}">
                  <a16:creationId xmlns:a16="http://schemas.microsoft.com/office/drawing/2014/main" id="{DCF573BC-A06F-4036-A3A8-9D07DDE622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678657" y="2415322"/>
            <a:ext cx="2588798" cy="2399869"/>
          </a:xfrm>
        </p:spPr>
        <p:txBody>
          <a:bodyPr vert="horz" lIns="91440" tIns="45720" rIns="91440" bIns="45720" rtlCol="0" anchor="ctr">
            <a:normAutofit/>
          </a:bodyPr>
          <a:lstStyle/>
          <a:p>
            <a:pPr>
              <a:lnSpc>
                <a:spcPct val="90000"/>
              </a:lnSpc>
            </a:pPr>
            <a:r>
              <a:rPr lang="en-US" sz="3200" kern="1200" dirty="0">
                <a:solidFill>
                  <a:srgbClr val="FFFFFF"/>
                </a:solidFill>
                <a:latin typeface="+mj-lt"/>
                <a:ea typeface="+mj-ea"/>
                <a:cs typeface="+mj-cs"/>
              </a:rPr>
              <a:t>Questions from our Audience?</a:t>
            </a:r>
          </a:p>
        </p:txBody>
      </p:sp>
      <p:pic>
        <p:nvPicPr>
          <p:cNvPr id="35" name="Picture 3" descr="6 &lt;strong&gt;Questions&lt;/strong&gt; to Ask Before Choosing an LMS - Capterra Blog ..."/>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840163" y="1662113"/>
            <a:ext cx="4711700" cy="353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p:cNvSpPr>
            <a:spLocks noGrp="1"/>
          </p:cNvSpPr>
          <p:nvPr>
            <p:ph type="ftr" sz="quarter" idx="11"/>
          </p:nvPr>
        </p:nvSpPr>
        <p:spPr/>
        <p:txBody>
          <a:bodyPr/>
          <a:lstStyle/>
          <a:p>
            <a:endParaRPr lang="en-US" dirty="0"/>
          </a:p>
          <a:p>
            <a:r>
              <a:rPr lang="en-US" dirty="0"/>
              <a:t>COVID-19</a:t>
            </a:r>
          </a:p>
          <a:p>
            <a:endParaRPr lang="en-US" dirty="0"/>
          </a:p>
        </p:txBody>
      </p:sp>
      <p:sp>
        <p:nvSpPr>
          <p:cNvPr id="4" name="Slide Number Placeholder 3"/>
          <p:cNvSpPr>
            <a:spLocks noGrp="1"/>
          </p:cNvSpPr>
          <p:nvPr>
            <p:ph type="sldNum" sz="quarter" idx="12"/>
          </p:nvPr>
        </p:nvSpPr>
        <p:spPr/>
        <p:txBody>
          <a:bodyPr/>
          <a:lstStyle/>
          <a:p>
            <a:fld id="{FD9E7D06-2E18-4492-AC2D-B04DDEB47BB3}" type="slidenum">
              <a:rPr lang="en-US" smtClean="0"/>
              <a:t>36</a:t>
            </a:fld>
            <a:endParaRPr lang="en-US"/>
          </a:p>
        </p:txBody>
      </p:sp>
      <p:pic>
        <p:nvPicPr>
          <p:cNvPr id="317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5387" y="565150"/>
            <a:ext cx="2554287" cy="871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7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0069" y="5815012"/>
            <a:ext cx="2060575" cy="731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04796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326</TotalTime>
  <Words>2262</Words>
  <Application>Microsoft Office PowerPoint</Application>
  <PresentationFormat>On-screen Show (4:3)</PresentationFormat>
  <Paragraphs>316</Paragraphs>
  <Slides>36</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36</vt:i4>
      </vt:variant>
    </vt:vector>
  </HeadingPairs>
  <TitlesOfParts>
    <vt:vector size="40" baseType="lpstr">
      <vt:lpstr>Arial</vt:lpstr>
      <vt:lpstr>Calibri</vt:lpstr>
      <vt:lpstr>Wingdings</vt:lpstr>
      <vt:lpstr>Office Theme</vt:lpstr>
      <vt:lpstr>PowerPoint Presentation</vt:lpstr>
      <vt:lpstr>Our  Presenters</vt:lpstr>
      <vt:lpstr>About Pinnacle Human Resources</vt:lpstr>
      <vt:lpstr>NOTICE</vt:lpstr>
      <vt:lpstr>Agenda</vt:lpstr>
      <vt:lpstr>The 2020 COVID-19 Pandemic</vt:lpstr>
      <vt:lpstr>Deeper Dive </vt:lpstr>
      <vt:lpstr>Families First Coronavirus Response Act and New York COVID-19 Sick Leave Law</vt:lpstr>
      <vt:lpstr>Families First Coronavirus Response Act and New York COVID-19 Sick Leave Law</vt:lpstr>
      <vt:lpstr>New York State Law</vt:lpstr>
      <vt:lpstr>New York State Law</vt:lpstr>
      <vt:lpstr>New York State Law </vt:lpstr>
      <vt:lpstr>New York State Law </vt:lpstr>
      <vt:lpstr>New York State Law </vt:lpstr>
      <vt:lpstr>New York State Law</vt:lpstr>
      <vt:lpstr> New York State Law</vt:lpstr>
      <vt:lpstr>New York State Law</vt:lpstr>
      <vt:lpstr>Federal Law </vt:lpstr>
      <vt:lpstr>Families First Coronavirus Response Act</vt:lpstr>
      <vt:lpstr>FFCRA Workplace Poster Requirement</vt:lpstr>
      <vt:lpstr>Emergency Paid Sick Leave Act (EPSLA)</vt:lpstr>
      <vt:lpstr>Emergency Paid Sick Leave Act (EPSLA)</vt:lpstr>
      <vt:lpstr>Emergency Paid Sick Leave Act (EPSLA</vt:lpstr>
      <vt:lpstr>Emergency Paid Sick Leave Act (EPSLA)</vt:lpstr>
      <vt:lpstr>Emergency Paid Sick Leave Act (EPSLA)</vt:lpstr>
      <vt:lpstr>Emergency Paid Sick Leave Act (EPSLA)</vt:lpstr>
      <vt:lpstr>Tax Credits to Employers</vt:lpstr>
      <vt:lpstr>Frequently Asked Questions</vt:lpstr>
      <vt:lpstr>Frequently Asked Questions</vt:lpstr>
      <vt:lpstr>Frequently Asked Questions</vt:lpstr>
      <vt:lpstr>Frequently Asked Questions</vt:lpstr>
      <vt:lpstr>Frequently Asked Questions</vt:lpstr>
      <vt:lpstr>Frequently Asked Questions</vt:lpstr>
      <vt:lpstr>Frequently Asked Questions</vt:lpstr>
      <vt:lpstr>Resources</vt:lpstr>
      <vt:lpstr>Questions from our Audience?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Clarifying State and Federal Programs  During the Pandemic-   What Manufacturers Need To Know</dc:title>
  <dc:creator>Rose Miller</dc:creator>
  <cp:lastModifiedBy>John Monteiro</cp:lastModifiedBy>
  <cp:revision>40</cp:revision>
  <dcterms:created xsi:type="dcterms:W3CDTF">2020-04-09T15:11:52Z</dcterms:created>
  <dcterms:modified xsi:type="dcterms:W3CDTF">2020-04-14T11:51:10Z</dcterms:modified>
</cp:coreProperties>
</file>