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6" r:id="rId1"/>
    <p:sldMasterId id="2147483657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58" r:id="rId5"/>
    <p:sldId id="272" r:id="rId6"/>
    <p:sldId id="273" r:id="rId7"/>
    <p:sldId id="265" r:id="rId8"/>
    <p:sldId id="274" r:id="rId9"/>
    <p:sldId id="263" r:id="rId10"/>
    <p:sldId id="260" r:id="rId11"/>
    <p:sldId id="275" r:id="rId12"/>
    <p:sldId id="262" r:id="rId13"/>
    <p:sldId id="279" r:id="rId14"/>
    <p:sldId id="277" r:id="rId15"/>
    <p:sldId id="276" r:id="rId16"/>
    <p:sldId id="267" r:id="rId17"/>
    <p:sldId id="278" r:id="rId18"/>
    <p:sldId id="264" r:id="rId19"/>
    <p:sldId id="268" r:id="rId20"/>
    <p:sldId id="269" r:id="rId21"/>
    <p:sldId id="270" r:id="rId22"/>
    <p:sldId id="271" r:id="rId23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verage" panose="020B0604020202020204" charset="0"/>
      <p:regular r:id="rId30"/>
    </p:embeddedFont>
    <p:embeddedFont>
      <p:font typeface="AR CENA" panose="02000000000000000000" pitchFamily="2" charset="0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20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717" autoAdjust="0"/>
  </p:normalViewPr>
  <p:slideViewPr>
    <p:cSldViewPr snapToGrid="0">
      <p:cViewPr varScale="1">
        <p:scale>
          <a:sx n="83" d="100"/>
          <a:sy n="83" d="100"/>
        </p:scale>
        <p:origin x="147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07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25" y="67"/>
      </p:cViewPr>
      <p:guideLst>
        <p:guide orient="horz" pos="2880"/>
        <p:guide pos="2208"/>
        <p:guide orient="horz"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21CCBF2B-FB8D-4EF3-A404-21BCEE1B1864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6725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6725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E731D7E5-093A-4318-AB1E-807F55D4A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41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>
            <a:lvl1pPr marL="4572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  <p:sp>
        <p:nvSpPr>
          <p:cNvPr id="53" name="Google Shape;53;p1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4631025c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4631025ce_0_1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200" cy="4183500"/>
          </a:xfrm>
          <a:prstGeom prst="rect">
            <a:avLst/>
          </a:prstGeom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/>
            <a:endParaRPr sz="2400" dirty="0"/>
          </a:p>
        </p:txBody>
      </p:sp>
      <p:sp>
        <p:nvSpPr>
          <p:cNvPr id="59" name="Google Shape;59;g84631025ce_0_1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00" cy="464700"/>
          </a:xfrm>
          <a:prstGeom prst="rect">
            <a:avLst/>
          </a:prstGeom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3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/>
            <a:endParaRPr lang="en-US" sz="24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buSzPts val="1200"/>
              <a:defRPr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 defTabSz="914349">
                <a:buSzPts val="1200"/>
                <a:defRPr/>
              </a:pPr>
              <a:t>4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55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349">
              <a:buClrTx/>
              <a:defRPr/>
            </a:pPr>
            <a:fld id="{4DAB1E04-0018-4708-867A-AB18F666734C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defTabSz="914349">
                <a:buClrTx/>
                <a:defRPr/>
              </a:pPr>
              <a:t>5</a:t>
            </a:fld>
            <a:endParaRPr lang="en-US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2"/>
          <p:cNvSpPr>
            <a:spLocks noGrp="1"/>
          </p:cNvSpPr>
          <p:nvPr>
            <p:ph type="body" sz="quarter" idx="11"/>
          </p:nvPr>
        </p:nvSpPr>
        <p:spPr>
          <a:xfrm>
            <a:off x="701040" y="4415790"/>
            <a:ext cx="5608320" cy="4183380"/>
          </a:xfrm>
        </p:spPr>
        <p:txBody>
          <a:bodyPr>
            <a:normAutofit/>
          </a:bodyPr>
          <a:lstStyle/>
          <a:p>
            <a:endParaRPr lang="en-US" baseline="0" dirty="0" smtClean="0"/>
          </a:p>
          <a:p>
            <a:pPr algn="ctr">
              <a:lnSpc>
                <a:spcPct val="20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780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9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6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defTabSz="914349">
              <a:lnSpc>
                <a:spcPct val="200000"/>
              </a:lnSpc>
              <a:defRPr/>
            </a:pPr>
            <a:endParaRPr lang="en-US" b="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9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buSzPts val="1200"/>
              <a:defRPr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 defTabSz="914349">
                <a:buSzPts val="1200"/>
                <a:defRPr/>
              </a:pPr>
              <a:t>7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defTabSz="914349">
              <a:lnSpc>
                <a:spcPct val="200000"/>
              </a:lnSpc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0021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7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8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4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9</a:t>
            </a:fld>
            <a:endParaRPr dirty="0"/>
          </a:p>
        </p:txBody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buSzPts val="1200"/>
              <a:defRPr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 defTabSz="914349">
                <a:buSzPts val="1200"/>
                <a:defRPr/>
              </a:pPr>
              <a:t>10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8699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11</a:t>
            </a:fld>
            <a:endParaRPr dirty="0"/>
          </a:p>
        </p:txBody>
      </p:sp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defRPr/>
            </a:pPr>
            <a:fld id="{00000000-1234-1234-1234-123412341234}" type="slidenum">
              <a:rPr lang="en-US"/>
              <a:pPr algn="r" defTabSz="914349">
                <a:defRPr/>
              </a:pPr>
              <a:t>12</a:t>
            </a:fld>
            <a:endParaRPr dirty="0"/>
          </a:p>
        </p:txBody>
      </p:sp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82823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defRPr/>
            </a:pPr>
            <a:fld id="{00000000-1234-1234-1234-123412341234}" type="slidenum">
              <a:rPr lang="en-US"/>
              <a:pPr algn="r" defTabSz="914349">
                <a:defRPr/>
              </a:pPr>
              <a:t>13</a:t>
            </a:fld>
            <a:endParaRPr dirty="0"/>
          </a:p>
        </p:txBody>
      </p:sp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134581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defRPr/>
            </a:pPr>
            <a:fld id="{00000000-1234-1234-1234-123412341234}" type="slidenum">
              <a:rPr lang="en-US"/>
              <a:pPr algn="r" defTabSz="914349">
                <a:defRPr/>
              </a:pPr>
              <a:t>14</a:t>
            </a:fld>
            <a:endParaRPr dirty="0"/>
          </a:p>
        </p:txBody>
      </p:sp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068200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1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15</a:t>
            </a:fld>
            <a:endParaRPr dirty="0"/>
          </a:p>
        </p:txBody>
      </p:sp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 defTabSz="914349">
              <a:buSzPts val="1200"/>
              <a:defRPr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 defTabSz="914349">
                <a:buSzPts val="1200"/>
                <a:defRPr/>
              </a:pPr>
              <a:t>16</a:t>
            </a:fld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7852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17</a:t>
            </a:fld>
            <a:endParaRPr dirty="0"/>
          </a:p>
        </p:txBody>
      </p:sp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2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18</a:t>
            </a:fld>
            <a:endParaRPr dirty="0"/>
          </a:p>
        </p:txBody>
      </p:sp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19</a:t>
            </a:fld>
            <a:endParaRPr dirty="0"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13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4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20</a:t>
            </a:fld>
            <a:endParaRPr dirty="0"/>
          </a:p>
        </p:txBody>
      </p:sp>
      <p:sp>
        <p:nvSpPr>
          <p:cNvPr id="176" name="Google Shape;176;p14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>
              <a:lnSpc>
                <a:spcPct val="200000"/>
              </a:lnSpc>
            </a:pPr>
            <a:endParaRPr b="1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5:notes"/>
          <p:cNvSpPr txBox="1">
            <a:spLocks noGrp="1"/>
          </p:cNvSpPr>
          <p:nvPr>
            <p:ph type="sldNum" idx="12"/>
          </p:nvPr>
        </p:nvSpPr>
        <p:spPr>
          <a:xfrm>
            <a:off x="3271520" y="859917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21</a:t>
            </a:fld>
            <a:endParaRPr dirty="0"/>
          </a:p>
        </p:txBody>
      </p:sp>
      <p:sp>
        <p:nvSpPr>
          <p:cNvPr id="185" name="Google Shape;185;p15:notes"/>
          <p:cNvSpPr txBox="1">
            <a:spLocks noGrp="1"/>
          </p:cNvSpPr>
          <p:nvPr>
            <p:ph type="body" idx="1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t" anchorCtr="0">
            <a:noAutofit/>
          </a:bodyPr>
          <a:lstStyle/>
          <a:p>
            <a:pPr marL="0" indent="0" algn="ctr">
              <a:lnSpc>
                <a:spcPct val="200000"/>
              </a:lnSpc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85858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7397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R="0" lvl="1" algn="ctr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62000" y="2362200"/>
            <a:ext cx="7696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line bullet start">
  <p:cSld name="Content with line bullet star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5858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cxnSp>
        <p:nvCxnSpPr>
          <p:cNvPr id="16" name="Google Shape;16;p3"/>
          <p:cNvCxnSpPr/>
          <p:nvPr/>
        </p:nvCxnSpPr>
        <p:spPr>
          <a:xfrm>
            <a:off x="457200" y="1066800"/>
            <a:ext cx="8305800" cy="0"/>
          </a:xfrm>
          <a:prstGeom prst="straightConnector1">
            <a:avLst/>
          </a:prstGeom>
          <a:noFill/>
          <a:ln w="9525" cap="flat" cmpd="sng">
            <a:solidFill>
              <a:srgbClr val="FB9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9525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line - no bullet start">
  <p:cSld name="Content with line - no bullet star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5858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cxnSp>
        <p:nvCxnSpPr>
          <p:cNvPr id="22" name="Google Shape;22;p4"/>
          <p:cNvCxnSpPr/>
          <p:nvPr/>
        </p:nvCxnSpPr>
        <p:spPr>
          <a:xfrm>
            <a:off x="457200" y="1066800"/>
            <a:ext cx="8305800" cy="0"/>
          </a:xfrm>
          <a:prstGeom prst="straightConnector1">
            <a:avLst/>
          </a:prstGeom>
          <a:noFill/>
          <a:ln w="9525" cap="flat" cmpd="sng">
            <a:solidFill>
              <a:srgbClr val="FB9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4"/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9525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no line - no bullet start">
  <p:cSld name="Content no line - no bullet star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5858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9525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no line - bullet start">
  <p:cSld name="Content with no line - bullet star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5858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9525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Image or Contact">
  <p:cSld name="Vertical Image or Conta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-76200" y="6790"/>
            <a:ext cx="3657600" cy="6858000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7" name="Google Shape;37;p7"/>
          <p:cNvSpPr/>
          <p:nvPr/>
        </p:nvSpPr>
        <p:spPr>
          <a:xfrm>
            <a:off x="3581400" y="6790"/>
            <a:ext cx="5562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9525" cap="flat" cmpd="sng">
            <a:solidFill>
              <a:srgbClr val="858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40" name="Google Shape;40;p7" descr="CITEC-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08421" y="6306525"/>
            <a:ext cx="726450" cy="3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5858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43" name="Google Shape;43;p8"/>
          <p:cNvCxnSpPr/>
          <p:nvPr/>
        </p:nvCxnSpPr>
        <p:spPr>
          <a:xfrm>
            <a:off x="228600" y="1447800"/>
            <a:ext cx="8686800" cy="0"/>
          </a:xfrm>
          <a:prstGeom prst="straightConnector1">
            <a:avLst/>
          </a:prstGeom>
          <a:noFill/>
          <a:ln w="9525" cap="flat" cmpd="sng">
            <a:solidFill>
              <a:srgbClr val="FB982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-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ule Intro Slide">
  <p:cSld name="Module Intro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7391400" y="0"/>
            <a:ext cx="1752600" cy="685800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6400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365F91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65F9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6400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2"/>
          </p:nvPr>
        </p:nvSpPr>
        <p:spPr>
          <a:xfrm>
            <a:off x="7391400" y="381000"/>
            <a:ext cx="1752600" cy="25908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1" u="none" strike="noStrike" cap="none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rgbClr val="85858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73977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62000" y="2362200"/>
            <a:ext cx="7696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79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line - no bullet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1"/>
              </a:buClr>
              <a:defRPr/>
            </a:lvl2pPr>
            <a:lvl3pPr>
              <a:defRPr/>
            </a:lvl3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5D29511-141B-4BE6-871A-7C05021A2C63}"/>
              </a:ext>
            </a:extLst>
          </p:cNvPr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DE8A87B-5AF0-43BC-87AD-9F3652368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D148197D-7B9F-428F-B21F-BFA7B8874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7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line bullet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header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tx1">
                  <a:lumMod val="50000"/>
                  <a:lumOff val="50000"/>
                </a:schemeClr>
              </a:buClr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1"/>
              </a:buClr>
              <a:buFontTx/>
              <a:buChar char="»"/>
              <a:defRPr/>
            </a:lvl4pPr>
            <a:lvl5pPr marL="2057400" indent="-2286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-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11A2E564-A377-47B0-8608-C58E3D530008}"/>
              </a:ext>
            </a:extLst>
          </p:cNvPr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DF80A55-DD22-4F36-B596-E7BC493FE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D148197D-7B9F-428F-B21F-BFA7B8874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42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no line - no bullet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Use this layout if the title is longer </a:t>
            </a:r>
            <a:br>
              <a:rPr lang="en-US" dirty="0"/>
            </a:br>
            <a:r>
              <a:rPr lang="en-US" dirty="0"/>
              <a:t>than one 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1"/>
              </a:buClr>
              <a:defRPr/>
            </a:lvl2pPr>
            <a:lvl3pPr>
              <a:defRPr/>
            </a:lvl3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18FC122-3E73-4B8F-9164-D1E322009B66}"/>
              </a:ext>
            </a:extLst>
          </p:cNvPr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72B980-C755-4256-99FE-CE105052C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D148197D-7B9F-428F-B21F-BFA7B8874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50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no line - bullet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096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Use this layout if the title is longer </a:t>
            </a:r>
            <a:br>
              <a:rPr lang="en-US" dirty="0"/>
            </a:br>
            <a:r>
              <a:rPr lang="en-US" dirty="0"/>
              <a:t>than one 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tx1">
                  <a:lumMod val="50000"/>
                  <a:lumOff val="50000"/>
                </a:schemeClr>
              </a:buClr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1"/>
              </a:buClr>
              <a:buFontTx/>
              <a:buChar char="»"/>
              <a:defRPr/>
            </a:lvl4pPr>
            <a:lvl5pPr marL="2057400" indent="-2286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-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AFA555A-1CAB-4A11-A781-F579ABB10CB2}"/>
              </a:ext>
            </a:extLst>
          </p:cNvPr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7B405B9-4D33-4B55-B2AB-0519EEB55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D148197D-7B9F-428F-B21F-BFA7B8874D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77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Image or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6200" y="6790"/>
            <a:ext cx="3657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581400" y="6790"/>
            <a:ext cx="5562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8800BF-42EF-4D57-8175-FCA4A5E58FD8}"/>
              </a:ext>
            </a:extLst>
          </p:cNvPr>
          <p:cNvSpPr/>
          <p:nvPr/>
        </p:nvSpPr>
        <p:spPr>
          <a:xfrm>
            <a:off x="8549824" y="6439462"/>
            <a:ext cx="329368" cy="329368"/>
          </a:xfrm>
          <a:prstGeom prst="ellipse">
            <a:avLst/>
          </a:prstGeom>
          <a:solidFill>
            <a:srgbClr val="F26522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9316851-BF04-4CC3-A5CD-C6551C95E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D148197D-7B9F-428F-B21F-BFA7B8874DD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Shape 757" descr="CITEC-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8421" y="6306525"/>
            <a:ext cx="726450" cy="3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7574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7338" indent="-287338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tx1">
                  <a:lumMod val="50000"/>
                  <a:lumOff val="50000"/>
                </a:schemeClr>
              </a:buClr>
              <a:defRPr/>
            </a:lvl2pPr>
            <a:lvl3pPr marL="1143000" indent="-228600"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1"/>
              </a:buClr>
              <a:buFontTx/>
              <a:buChar char="»"/>
              <a:defRPr/>
            </a:lvl4pPr>
            <a:lvl5pPr marL="2057400" indent="-228600"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-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0067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dule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7391400" y="0"/>
            <a:ext cx="1752600" cy="685800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1143000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rgbClr val="365F9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7391400" y="381000"/>
            <a:ext cx="1752600" cy="2590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186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1"/>
          <p:cNvSpPr/>
          <p:nvPr/>
        </p:nvSpPr>
        <p:spPr>
          <a:xfrm>
            <a:off x="-14125" y="6324600"/>
            <a:ext cx="9188700" cy="533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rage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8" name="Google Shape;8;p1" descr="CITEC-Logo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08771" y="6477000"/>
            <a:ext cx="726450" cy="3148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2"/>
          <p:cNvSpPr/>
          <p:nvPr/>
        </p:nvSpPr>
        <p:spPr>
          <a:xfrm>
            <a:off x="-14125" y="6324600"/>
            <a:ext cx="9188700" cy="533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" name="Shape 83" descr="CITEC-Logo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08771" y="6477000"/>
            <a:ext cx="726450" cy="3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60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subTitle" idx="1"/>
          </p:nvPr>
        </p:nvSpPr>
        <p:spPr>
          <a:xfrm>
            <a:off x="1447800" y="990600"/>
            <a:ext cx="64008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b="1" i="1" dirty="0"/>
              <a:t>Lead Your Team Through Change</a:t>
            </a:r>
            <a:r>
              <a:rPr lang="en-US" sz="2800" i="1" dirty="0"/>
              <a:t>: The Importance of Communicating with Your Employees</a:t>
            </a:r>
            <a:endParaRPr dirty="0"/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sz="2800" i="1" dirty="0">
              <a:solidFill>
                <a:srgbClr val="FEC281"/>
              </a:solidFill>
            </a:endParaRPr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rgbClr val="FEC281"/>
              </a:buClr>
              <a:buSzPts val="3200"/>
              <a:buNone/>
            </a:pPr>
            <a:r>
              <a:rPr lang="en-US" sz="3200" dirty="0">
                <a:solidFill>
                  <a:srgbClr val="FEC281"/>
                </a:solidFill>
              </a:rPr>
              <a:t>CITEC Business Solutions</a:t>
            </a:r>
            <a:endParaRPr dirty="0"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sz="2400" dirty="0"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dirty="0"/>
              <a:t>Presented by: Sharon Van Auken</a:t>
            </a:r>
            <a:br>
              <a:rPr lang="en-US" sz="2400" dirty="0"/>
            </a:br>
            <a:r>
              <a:rPr lang="en-US" sz="2400" dirty="0"/>
              <a:t>Business Advisor at CITEC MEP Center</a:t>
            </a:r>
            <a:br>
              <a:rPr lang="en-US" sz="2400" dirty="0"/>
            </a:b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5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  <p:sp>
        <p:nvSpPr>
          <p:cNvPr id="62" name="Google Shape;62;p11"/>
          <p:cNvSpPr txBox="1"/>
          <p:nvPr/>
        </p:nvSpPr>
        <p:spPr>
          <a:xfrm>
            <a:off x="3979725" y="2355273"/>
            <a:ext cx="4554900" cy="486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Sharon Van Auken is </a:t>
            </a:r>
            <a:r>
              <a:rPr lang="en-US" sz="1600" dirty="0" smtClean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the Human Resources specialist for CITEC </a:t>
            </a:r>
            <a:r>
              <a:rPr lang="en-US" sz="1600" dirty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Business </a:t>
            </a:r>
            <a:r>
              <a:rPr lang="en-US" sz="1600" dirty="0" smtClean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Solutions. In this role she assists </a:t>
            </a:r>
            <a:r>
              <a:rPr lang="en-US" sz="1600" dirty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businesses with </a:t>
            </a:r>
            <a:r>
              <a:rPr lang="en-US" sz="1600" dirty="0" smtClean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leadership and soft skills training</a:t>
            </a:r>
            <a:r>
              <a:rPr lang="en-US" sz="1600" dirty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, </a:t>
            </a:r>
            <a:r>
              <a:rPr lang="en-US" sz="1600" dirty="0" smtClean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as well as HR documentation, compliance and coaching.  During her career, she has served as an HR Director, corporate trainer, instructional designer and technical editor. Her experience spans a variety of fields </a:t>
            </a:r>
            <a:r>
              <a:rPr lang="en-US" sz="1600" dirty="0">
                <a:solidFill>
                  <a:srgbClr val="333333"/>
                </a:solidFill>
                <a:latin typeface="Average"/>
                <a:ea typeface="Average"/>
                <a:cs typeface="Average"/>
                <a:sym typeface="Average"/>
              </a:rPr>
              <a:t>including financial services, energy research, hospitality and tourism, and higher education. </a:t>
            </a:r>
            <a:endParaRPr sz="1600" dirty="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63" name="Google Shape;6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963" y="440100"/>
            <a:ext cx="1792425" cy="179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440100"/>
            <a:ext cx="2976925" cy="12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1"/>
          <p:cNvSpPr txBox="1"/>
          <p:nvPr/>
        </p:nvSpPr>
        <p:spPr>
          <a:xfrm>
            <a:off x="307075" y="1754600"/>
            <a:ext cx="3032400" cy="42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D9D9D9"/>
                </a:solidFill>
              </a:rPr>
              <a:t>CITEC provides </a:t>
            </a:r>
            <a:r>
              <a:rPr lang="en-US" b="1" dirty="0">
                <a:solidFill>
                  <a:srgbClr val="FFFFFF"/>
                </a:solidFill>
              </a:rPr>
              <a:t>consulting and training services</a:t>
            </a:r>
            <a:r>
              <a:rPr lang="en-US" dirty="0">
                <a:solidFill>
                  <a:srgbClr val="D9D9D9"/>
                </a:solidFill>
              </a:rPr>
              <a:t> to help businesses grow. We work across the </a:t>
            </a:r>
            <a:r>
              <a:rPr lang="en-US" b="1" dirty="0" smtClean="0">
                <a:solidFill>
                  <a:srgbClr val="FFFFFF"/>
                </a:solidFill>
              </a:rPr>
              <a:t>seven-county </a:t>
            </a:r>
            <a:r>
              <a:rPr lang="en-US" b="1" dirty="0">
                <a:solidFill>
                  <a:srgbClr val="FFFFFF"/>
                </a:solidFill>
              </a:rPr>
              <a:t>North Country region</a:t>
            </a:r>
            <a:r>
              <a:rPr lang="en-US" dirty="0">
                <a:solidFill>
                  <a:srgbClr val="FFFFFF"/>
                </a:solidFill>
              </a:rPr>
              <a:t>,</a:t>
            </a:r>
            <a:r>
              <a:rPr lang="en-US" dirty="0">
                <a:solidFill>
                  <a:srgbClr val="D9D9D9"/>
                </a:solidFill>
              </a:rPr>
              <a:t> mostly with small and medium-sized manufacturers, </a:t>
            </a:r>
            <a:r>
              <a:rPr lang="en-US" dirty="0" smtClean="0">
                <a:solidFill>
                  <a:srgbClr val="D9D9D9"/>
                </a:solidFill>
              </a:rPr>
              <a:t>and </a:t>
            </a:r>
            <a:r>
              <a:rPr lang="en-US" dirty="0">
                <a:solidFill>
                  <a:srgbClr val="D9D9D9"/>
                </a:solidFill>
              </a:rPr>
              <a:t>other businesses and organizations as well. Our focus areas are continuous improvement / lean / efficiency, safety, marketing and business development, human resources, leadership development, and executive services. </a:t>
            </a:r>
            <a:endParaRPr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Visit us at citec.org.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D9D9D9"/>
                </a:solidFill>
              </a:rPr>
              <a:t>CITEC, like </a:t>
            </a:r>
            <a:r>
              <a:rPr lang="en-US" dirty="0" smtClean="0">
                <a:solidFill>
                  <a:srgbClr val="D9D9D9"/>
                </a:solidFill>
              </a:rPr>
              <a:t>FuzeHub</a:t>
            </a:r>
            <a:r>
              <a:rPr lang="en-US" dirty="0">
                <a:solidFill>
                  <a:srgbClr val="D9D9D9"/>
                </a:solidFill>
              </a:rPr>
              <a:t>, is part of the MEP National Network, a public-private partnership that delivers comprehensive, proven solutions to US manufacturers.</a:t>
            </a:r>
            <a:endParaRPr dirty="0">
              <a:solidFill>
                <a:srgbClr val="D9D9D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b="1" dirty="0"/>
              <a:t>	</a:t>
            </a:r>
            <a:endParaRPr sz="2200" b="1" dirty="0"/>
          </a:p>
          <a:p>
            <a:pPr marL="742950" lvl="1" indent="-2857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Char char="•"/>
            </a:pPr>
            <a:r>
              <a:rPr lang="en-US" sz="2200" dirty="0" smtClean="0"/>
              <a:t>The Importance of a Communication Plan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sz="2200" dirty="0"/>
          </a:p>
          <a:p>
            <a:pPr marL="742950" lvl="1" indent="-2857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Char char="•"/>
            </a:pPr>
            <a:r>
              <a:rPr lang="en-US" sz="2200" dirty="0" smtClean="0"/>
              <a:t>Tips for Effective Communication</a:t>
            </a:r>
            <a:endParaRPr dirty="0"/>
          </a:p>
          <a:p>
            <a:pPr marL="457200" lvl="1" indent="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sz="2200" dirty="0"/>
          </a:p>
          <a:p>
            <a:pPr marL="742950" lvl="1" indent="-2857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Char char="•"/>
            </a:pPr>
            <a:r>
              <a:rPr lang="en-US" sz="2200" dirty="0" smtClean="0"/>
              <a:t>Special Care in Communicating </a:t>
            </a:r>
            <a:r>
              <a:rPr lang="en-US" sz="2200" dirty="0"/>
              <a:t>to Employees Furloughed or </a:t>
            </a:r>
            <a:r>
              <a:rPr lang="en-US" sz="2200" dirty="0" smtClean="0"/>
              <a:t>Laid </a:t>
            </a:r>
            <a:r>
              <a:rPr lang="en-US" sz="2200" dirty="0"/>
              <a:t>Off</a:t>
            </a:r>
            <a:endParaRPr dirty="0"/>
          </a:p>
          <a:p>
            <a:pPr marL="742950" lvl="1" indent="-1460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None/>
            </a:pPr>
            <a:endParaRPr sz="2200" dirty="0"/>
          </a:p>
          <a:p>
            <a:pPr marL="742950" lvl="1" indent="-285750">
              <a:lnSpc>
                <a:spcPct val="80000"/>
              </a:lnSpc>
              <a:spcBef>
                <a:spcPts val="440"/>
              </a:spcBef>
              <a:buSzPts val="2200"/>
              <a:buFont typeface="Average"/>
              <a:buChar char="•"/>
            </a:pPr>
            <a:r>
              <a:rPr lang="en-US" sz="2200" dirty="0"/>
              <a:t>Potential </a:t>
            </a:r>
            <a:r>
              <a:rPr lang="en-US" sz="2200" dirty="0" smtClean="0"/>
              <a:t>Pitfalls</a:t>
            </a:r>
          </a:p>
          <a:p>
            <a:pPr marL="457200" lvl="1" indent="0">
              <a:lnSpc>
                <a:spcPct val="80000"/>
              </a:lnSpc>
              <a:spcBef>
                <a:spcPts val="440"/>
              </a:spcBef>
              <a:buSzPts val="2200"/>
              <a:buNone/>
            </a:pPr>
            <a:endParaRPr lang="en-US" sz="2000" dirty="0"/>
          </a:p>
          <a:p>
            <a:pPr marL="742950" lvl="1" indent="-2857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Char char="•"/>
            </a:pPr>
            <a:r>
              <a:rPr lang="en-US" sz="2200" dirty="0" smtClean="0"/>
              <a:t>Communicate</a:t>
            </a:r>
            <a:r>
              <a:rPr lang="en-US" sz="2200" dirty="0"/>
              <a:t>, Communicate, and Communicate Some More</a:t>
            </a:r>
            <a:endParaRPr dirty="0"/>
          </a:p>
          <a:p>
            <a:pPr marL="742950" lvl="1" indent="-1460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None/>
            </a:pPr>
            <a:endParaRPr sz="2200" dirty="0"/>
          </a:p>
          <a:p>
            <a:pPr marL="742950" lvl="1" indent="-285750" algn="l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verage"/>
              <a:buChar char="•"/>
            </a:pPr>
            <a:r>
              <a:rPr lang="en-US" sz="2200" dirty="0"/>
              <a:t>Change is Hard – Leadership is Important</a:t>
            </a:r>
            <a:endParaRPr dirty="0"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3</a:t>
            </a:fld>
            <a:endParaRPr sz="1000" b="0" i="0" u="none" strike="noStrike" cap="none" dirty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</a:pPr>
            <a:r>
              <a:rPr lang="en-US" dirty="0" smtClean="0"/>
              <a:t>Polling Question</a:t>
            </a:r>
            <a:endParaRPr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b="1" dirty="0"/>
              <a:t>	</a:t>
            </a:r>
            <a:endParaRPr lang="en-US" b="1" dirty="0" smtClean="0"/>
          </a:p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2200" b="1" dirty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3600" b="1" dirty="0" smtClean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Is your </a:t>
            </a:r>
            <a:r>
              <a:rPr lang="en-US" sz="3600" b="1" dirty="0">
                <a:latin typeface="AR CENA" panose="02000000000000000000" pitchFamily="2" charset="0"/>
              </a:rPr>
              <a:t>o</a:t>
            </a:r>
            <a:r>
              <a:rPr lang="en-US" sz="3600" b="1" dirty="0" smtClean="0">
                <a:latin typeface="AR CENA" panose="02000000000000000000" pitchFamily="2" charset="0"/>
              </a:rPr>
              <a:t>rganization </a:t>
            </a:r>
            <a:r>
              <a:rPr lang="en-US" sz="3600" b="1" dirty="0">
                <a:latin typeface="AR CENA" panose="02000000000000000000" pitchFamily="2" charset="0"/>
              </a:rPr>
              <a:t>d</a:t>
            </a:r>
            <a:r>
              <a:rPr lang="en-US" sz="3600" b="1" dirty="0" smtClean="0">
                <a:latin typeface="AR CENA" panose="02000000000000000000" pitchFamily="2" charset="0"/>
              </a:rPr>
              <a:t>eemed to be an</a:t>
            </a: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 “Essential Business”?</a:t>
            </a:r>
            <a:endParaRPr sz="3600" b="1" dirty="0">
              <a:latin typeface="AR CENA" panose="02000000000000000000" pitchFamily="2" charset="0"/>
            </a:endParaRPr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verage"/>
                <a:buNone/>
                <a:tabLst/>
                <a:defRPr/>
              </a:pPr>
              <a:t>4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40252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Why is Regular Communication Important?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	</a:t>
            </a:r>
            <a:endParaRPr lang="en-US" b="1" dirty="0"/>
          </a:p>
          <a:p>
            <a:pPr marL="457200" lvl="1" indent="0" eaLnBrk="1" hangingPunct="1">
              <a:lnSpc>
                <a:spcPct val="90000"/>
              </a:lnSpc>
              <a:buSzTx/>
              <a:buNone/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SzTx/>
              <a:buNone/>
            </a:pPr>
            <a:endParaRPr lang="en-US" dirty="0" smtClean="0"/>
          </a:p>
          <a:p>
            <a:pPr marL="457200" lvl="1" indent="0" eaLnBrk="1" hangingPunct="1">
              <a:lnSpc>
                <a:spcPct val="90000"/>
              </a:lnSpc>
              <a:buSzTx/>
              <a:buNone/>
            </a:pPr>
            <a:endParaRPr lang="en-US" dirty="0"/>
          </a:p>
          <a:p>
            <a:pPr marL="457200" lvl="1" indent="0" eaLnBrk="1" hangingPunct="1">
              <a:lnSpc>
                <a:spcPct val="90000"/>
              </a:lnSpc>
              <a:buSzTx/>
              <a:buNone/>
            </a:pPr>
            <a:endParaRPr lang="en-US" dirty="0" smtClean="0"/>
          </a:p>
          <a:p>
            <a:pPr marL="457200" lvl="1" indent="0" algn="ctr" eaLnBrk="1" hangingPunct="1">
              <a:lnSpc>
                <a:spcPct val="90000"/>
              </a:lnSpc>
              <a:buSzTx/>
              <a:buNone/>
            </a:pPr>
            <a:r>
              <a:rPr lang="en-US" sz="2800" dirty="0" smtClean="0"/>
              <a:t>                      </a:t>
            </a:r>
            <a:r>
              <a:rPr lang="en-US" sz="2800" b="1" dirty="0" smtClean="0"/>
              <a:t>Inform</a:t>
            </a:r>
            <a:br>
              <a:rPr lang="en-US" sz="2800" b="1" dirty="0" smtClean="0"/>
            </a:br>
            <a:endParaRPr lang="en-US" sz="1200" b="1" dirty="0" smtClean="0"/>
          </a:p>
          <a:p>
            <a:pPr marL="457200" lvl="1" indent="0" algn="ctr" eaLnBrk="1" hangingPunct="1">
              <a:lnSpc>
                <a:spcPct val="90000"/>
              </a:lnSpc>
              <a:buSzTx/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                    Reassure</a:t>
            </a:r>
            <a:br>
              <a:rPr lang="en-US" sz="2800" b="1" dirty="0" smtClean="0"/>
            </a:br>
            <a:endParaRPr lang="en-US" sz="1200" b="1" dirty="0"/>
          </a:p>
          <a:p>
            <a:pPr marL="457200" lvl="1" indent="0" algn="ctr"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/>
              <a:t>                       Engage</a:t>
            </a:r>
          </a:p>
          <a:p>
            <a:pPr marL="457200" lvl="1" indent="0" eaLnBrk="1" hangingPunct="1">
              <a:lnSpc>
                <a:spcPct val="90000"/>
              </a:lnSpc>
              <a:buSzTx/>
              <a:buNone/>
            </a:pPr>
            <a:endParaRPr lang="en-US" dirty="0"/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FD62A-E093-4B5C-A0F7-4A1176A1FA2F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rage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rage"/>
              <a:ea typeface="+mn-ea"/>
              <a:cs typeface="+mn-cs"/>
            </a:endParaRPr>
          </a:p>
        </p:txBody>
      </p:sp>
      <p:pic>
        <p:nvPicPr>
          <p:cNvPr id="5" name="Picture 4" descr="C:\Users\vanauken\AppData\Local\Microsoft\Windows\INetCache\Content.MSO\E4B5F83F.t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02080"/>
            <a:ext cx="3505200" cy="213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3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 smtClean="0"/>
              <a:t>Benefits of an Effective </a:t>
            </a:r>
            <a:r>
              <a:rPr lang="en-US" sz="3200" dirty="0"/>
              <a:t>Communication </a:t>
            </a:r>
            <a:r>
              <a:rPr lang="en-US" sz="3200" dirty="0" smtClean="0"/>
              <a:t>Plan</a:t>
            </a:r>
            <a:endParaRPr sz="3200" u="sng" dirty="0"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Increased responsibilities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Perceived lack of time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Changes in eating and sleeping habits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Lack of self-care – exercise, nutrition, relaxation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Studying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New relationships, old friends not present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Competing for jobs, internships, scholarships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Mastering large amounts of information in small amounts of time</a:t>
            </a:r>
            <a:endParaRPr dirty="0"/>
          </a:p>
          <a:p>
            <a:pPr marL="287338" lvl="0" indent="-134938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135" name="Google Shape;135;p19"/>
          <p:cNvSpPr txBox="1">
            <a:spLocks noGrp="1"/>
          </p:cNvSpPr>
          <p:nvPr>
            <p:ph type="sldNum" idx="12"/>
          </p:nvPr>
        </p:nvSpPr>
        <p:spPr>
          <a:xfrm>
            <a:off x="8505825" y="6361296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6</a:t>
            </a:fld>
            <a:endParaRPr sz="1000" b="0" i="0" u="none" strike="noStrike" cap="none" dirty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6" name="Google Shape;136;p19" descr="dart board"/>
          <p:cNvPicPr preferRelativeResize="0"/>
          <p:nvPr/>
        </p:nvPicPr>
        <p:blipFill rotWithShape="1">
          <a:blip r:embed="rId3">
            <a:alphaModFix/>
          </a:blip>
          <a:srcRect l="6000"/>
          <a:stretch/>
        </p:blipFill>
        <p:spPr>
          <a:xfrm>
            <a:off x="101922" y="990601"/>
            <a:ext cx="8661078" cy="480983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/>
          <p:nvPr/>
        </p:nvSpPr>
        <p:spPr>
          <a:xfrm>
            <a:off x="3505200" y="1156079"/>
            <a:ext cx="5181600" cy="490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endParaRPr lang="en-US" sz="2400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Offers </a:t>
            </a:r>
            <a:r>
              <a:rPr lang="en-US" sz="2400" dirty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a clear explanation of what has changed and </a:t>
            </a: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why</a:t>
            </a:r>
          </a:p>
          <a:p>
            <a:pPr marL="457200" lvl="1">
              <a:buClr>
                <a:srgbClr val="FAA100"/>
              </a:buClr>
              <a:buSzPts val="2400"/>
            </a:pPr>
            <a:endParaRPr lang="en-US" sz="2400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endParaRPr lang="en-US" sz="1200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Lets </a:t>
            </a:r>
            <a:r>
              <a:rPr lang="en-US" sz="2400" dirty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employees know </a:t>
            </a: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the </a:t>
            </a:r>
            <a:r>
              <a:rPr lang="en-US" sz="2400" dirty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timeframe for changes, given the best information that you </a:t>
            </a: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have</a:t>
            </a:r>
          </a:p>
          <a:p>
            <a:pPr marL="457200" lvl="1">
              <a:buClr>
                <a:srgbClr val="FAA100"/>
              </a:buClr>
              <a:buSzPts val="2400"/>
            </a:pPr>
            <a:endParaRPr lang="en-US" sz="2400" dirty="0"/>
          </a:p>
          <a:p>
            <a:pPr marL="457200" lvl="1">
              <a:buClr>
                <a:srgbClr val="FAA100"/>
              </a:buClr>
              <a:buSzPts val="2400"/>
            </a:pPr>
            <a:endParaRPr lang="en-US" sz="1200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r>
              <a:rPr lang="en-US" sz="2400" dirty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Describes how operations will function in the weeks ahead </a:t>
            </a:r>
            <a:endParaRPr lang="en-US" sz="2400" dirty="0"/>
          </a:p>
          <a:p>
            <a:pPr marL="742950" lvl="1" indent="-285750">
              <a:buClr>
                <a:srgbClr val="FAA100"/>
              </a:buClr>
              <a:buSzPts val="2400"/>
              <a:buFont typeface="Noto Sans Symbols"/>
              <a:buChar char="▪"/>
            </a:pPr>
            <a:endParaRPr lang="en-US" sz="2400" b="0" i="0" u="none" strike="noStrike" cap="none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457200" marR="0" lvl="1" indent="0" algn="l" rtl="0">
              <a:spcBef>
                <a:spcPts val="200"/>
              </a:spcBef>
              <a:spcAft>
                <a:spcPts val="0"/>
              </a:spcAft>
              <a:buNone/>
            </a:pPr>
            <a:endParaRPr sz="1000" b="0" i="0" u="none" strike="noStrike" cap="none" dirty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marR="0" lvl="1" indent="-222250" algn="l" rtl="0">
              <a:spcBef>
                <a:spcPts val="200"/>
              </a:spcBef>
              <a:spcAft>
                <a:spcPts val="0"/>
              </a:spcAft>
              <a:buClr>
                <a:srgbClr val="FAA100"/>
              </a:buClr>
              <a:buSzPts val="1000"/>
              <a:buFont typeface="Noto Sans Symbols"/>
              <a:buNone/>
            </a:pPr>
            <a:endParaRPr sz="1000" b="0" i="0" u="none" strike="noStrike" cap="none" dirty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 smtClean="0"/>
              <a:t>Benefits of an Effective </a:t>
            </a:r>
            <a:r>
              <a:rPr lang="en-US" sz="3200" dirty="0"/>
              <a:t>Communication </a:t>
            </a:r>
            <a:r>
              <a:rPr lang="en-US" sz="3200" dirty="0" smtClean="0"/>
              <a:t>Plan</a:t>
            </a:r>
            <a:endParaRPr sz="3200" u="sng" dirty="0"/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Increased responsibilities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Perceived lack of time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Changes in eating and sleeping habits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Lack of self-care – exercise, nutrition, relaxation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Studying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New relationships, old friends not present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Competing for jobs, internships, scholarships</a:t>
            </a:r>
            <a:endParaRPr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Mastering large amounts of information in small amounts of time</a:t>
            </a:r>
            <a:endParaRPr dirty="0"/>
          </a:p>
          <a:p>
            <a:pPr marL="287338" lvl="0" indent="-134938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135" name="Google Shape;135;p19"/>
          <p:cNvSpPr txBox="1">
            <a:spLocks noGrp="1"/>
          </p:cNvSpPr>
          <p:nvPr>
            <p:ph type="sldNum" idx="12"/>
          </p:nvPr>
        </p:nvSpPr>
        <p:spPr>
          <a:xfrm>
            <a:off x="8505825" y="6361296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verage"/>
                <a:buNone/>
                <a:tabLst/>
                <a:defRPr/>
              </a:pPr>
              <a:t>7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6" name="Google Shape;136;p19" descr="dart board"/>
          <p:cNvPicPr preferRelativeResize="0"/>
          <p:nvPr/>
        </p:nvPicPr>
        <p:blipFill rotWithShape="1">
          <a:blip r:embed="rId3">
            <a:alphaModFix/>
          </a:blip>
          <a:srcRect l="6000"/>
          <a:stretch/>
        </p:blipFill>
        <p:spPr>
          <a:xfrm>
            <a:off x="101922" y="990601"/>
            <a:ext cx="8661078" cy="480983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/>
          <p:nvPr/>
        </p:nvSpPr>
        <p:spPr>
          <a:xfrm>
            <a:off x="3505200" y="1156079"/>
            <a:ext cx="5181600" cy="4902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100"/>
              </a:buClr>
              <a:buSzPts val="24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Forges unity among employees and with the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 organization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100"/>
              </a:buClr>
              <a:buSzPts val="2400"/>
              <a:buFont typeface="Noto Sans Symbols"/>
              <a:buChar char="▪"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100"/>
              </a:buClr>
              <a:buSzPts val="24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Reminds employees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 what your organization does best</a:t>
            </a:r>
            <a:b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</a:br>
            <a:endParaRPr kumimoji="0" lang="en-US" sz="2400" b="0" i="0" u="none" strike="noStrike" kern="0" cap="none" spc="0" normalizeH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100"/>
              </a:buClr>
              <a:buSzPts val="2400"/>
              <a:buFont typeface="Noto Sans Symbols"/>
              <a:buChar char="▪"/>
              <a:tabLst/>
              <a:defRPr/>
            </a:pPr>
            <a:r>
              <a:rPr lang="en-US" sz="2400" baseline="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Reminds</a:t>
            </a:r>
            <a: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 employees how your organization supports the local and global community</a:t>
            </a:r>
            <a:br>
              <a:rPr lang="en-US" sz="2400" dirty="0" smtClean="0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</a:br>
            <a:endParaRPr lang="en-US" sz="2400" dirty="0" smtClean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100"/>
              </a:buClr>
              <a:buSzPts val="24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Focuses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t> on the positive aspects of the changes</a:t>
            </a:r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3154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>
                <a:solidFill>
                  <a:srgbClr val="858585"/>
                </a:solidFill>
              </a:rPr>
              <a:t>General Tips for Successful Communication</a:t>
            </a:r>
            <a:endParaRPr sz="3600" dirty="0"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281710" y="133465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✔"/>
            </a:pPr>
            <a:r>
              <a:rPr lang="en-US" dirty="0"/>
              <a:t>Be authentic, even if you don’t know the path forward yet – authenticity builds trust!</a:t>
            </a:r>
            <a:br>
              <a:rPr lang="en-US" dirty="0"/>
            </a:br>
            <a:endParaRPr sz="10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✔"/>
            </a:pPr>
            <a:r>
              <a:rPr lang="en-US" dirty="0"/>
              <a:t>Demonstrate empathy toward employees, especially in times of crisis and change</a:t>
            </a:r>
            <a:br>
              <a:rPr lang="en-US" dirty="0"/>
            </a:br>
            <a:endParaRPr sz="10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✔"/>
            </a:pPr>
            <a:r>
              <a:rPr lang="en-US" dirty="0"/>
              <a:t>Field employees’ questions and be honest, even if you don’t have the answer</a:t>
            </a:r>
            <a:br>
              <a:rPr lang="en-US" dirty="0"/>
            </a:br>
            <a:endParaRPr sz="10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✔"/>
            </a:pPr>
            <a:r>
              <a:rPr lang="en-US" dirty="0"/>
              <a:t>Create a communication plan for regular and ongoing communication to employees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</a:pPr>
            <a:endParaRPr sz="10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Char char="✔"/>
            </a:pPr>
            <a:r>
              <a:rPr lang="en-US" dirty="0"/>
              <a:t>Designate </a:t>
            </a:r>
            <a:endParaRPr lang="en-US" dirty="0" smtClean="0"/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 </a:t>
            </a:r>
            <a:r>
              <a:rPr lang="en-US" dirty="0" smtClean="0"/>
              <a:t>   Change </a:t>
            </a:r>
            <a:r>
              <a:rPr lang="en-US" dirty="0"/>
              <a:t>Champions </a:t>
            </a:r>
            <a:r>
              <a:rPr lang="en-US" dirty="0" smtClean="0"/>
              <a:t>to </a:t>
            </a:r>
            <a:r>
              <a:rPr lang="en-US" dirty="0"/>
              <a:t>help</a:t>
            </a:r>
            <a:endParaRPr dirty="0"/>
          </a:p>
        </p:txBody>
      </p:sp>
      <p:sp>
        <p:nvSpPr>
          <p:cNvPr id="117" name="Google Shape;117;p17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FFFFFF"/>
                </a:solidFill>
                <a:latin typeface="Average"/>
                <a:ea typeface="Average"/>
                <a:cs typeface="Average"/>
                <a:sym typeface="Average"/>
              </a:rPr>
              <a:t>8</a:t>
            </a:fld>
            <a:endParaRPr sz="1000" b="0" i="0" u="none" strike="noStrike" cap="none" dirty="0">
              <a:solidFill>
                <a:srgbClr val="FF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8" name="Google Shape;118;p17" descr="The future of workers - Free Image - Industrial Illustra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8108" y="4294909"/>
            <a:ext cx="4473575" cy="1862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050"/>
              <a:buFont typeface="Arial"/>
              <a:buNone/>
            </a:pPr>
            <a:r>
              <a:rPr lang="en-US" sz="1050" dirty="0"/>
              <a:t/>
            </a:r>
            <a:br>
              <a:rPr lang="en-US" sz="1050" dirty="0"/>
            </a:br>
            <a:r>
              <a:rPr lang="en-US" sz="3200" dirty="0" smtClean="0"/>
              <a:t>Informing Employees</a:t>
            </a:r>
            <a:endParaRPr sz="3200" u="sng" dirty="0"/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Wealth of information to be communicated….</a:t>
            </a:r>
            <a:r>
              <a:rPr lang="en-US" b="1" dirty="0"/>
              <a:t/>
            </a:r>
            <a:br>
              <a:rPr lang="en-US" b="1" dirty="0"/>
            </a:br>
            <a:endParaRPr sz="1600" b="1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Good hygiene practices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Specific safety protocols and new policies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New cleaning practices and schedules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Protective equipment and to use it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Changes to the workday structure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Changes to products, customers, vendors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Personal resources – mental health, childcare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Leave and other benefits</a:t>
            </a:r>
            <a:endParaRPr dirty="0"/>
          </a:p>
          <a:p>
            <a:pPr marL="287338" lvl="0" indent="-1349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  <p:pic>
        <p:nvPicPr>
          <p:cNvPr id="91" name="Google Shape;91;p14" descr="Question mark clip art 5 - WikiClipAr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3841" y="2133672"/>
            <a:ext cx="25400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</a:pPr>
            <a:r>
              <a:rPr lang="en-US" dirty="0" smtClean="0"/>
              <a:t>Polling Question</a:t>
            </a:r>
            <a:endParaRPr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b="1" dirty="0"/>
              <a:t>	</a:t>
            </a:r>
            <a:endParaRPr lang="en-US" b="1" dirty="0" smtClean="0"/>
          </a:p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2200" b="1" dirty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3600" b="1" dirty="0" smtClean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Has your organization developed a</a:t>
            </a: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 return-to-work safety plan yet?</a:t>
            </a:r>
            <a:endParaRPr sz="3600" b="1" dirty="0">
              <a:latin typeface="AR CENA" panose="02000000000000000000" pitchFamily="2" charset="0"/>
            </a:endParaRPr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verage"/>
                <a:buNone/>
                <a:tabLst/>
                <a:defRPr/>
              </a:pPr>
              <a:t>10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216333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 smtClean="0"/>
              <a:t>Reassuring Employees</a:t>
            </a: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460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b="1" dirty="0" smtClean="0">
              <a:latin typeface="Average" panose="020B060402020202020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b="1" dirty="0" smtClean="0">
                <a:latin typeface="Average" panose="020B0604020202020204" charset="0"/>
                <a:cs typeface="Calibri" panose="020F0502020204030204" pitchFamily="34" charset="0"/>
              </a:rPr>
              <a:t>Important Considerations: </a:t>
            </a:r>
            <a:br>
              <a:rPr lang="en-US" b="1" dirty="0" smtClean="0">
                <a:latin typeface="Average" panose="020B0604020202020204" charset="0"/>
                <a:cs typeface="Calibri" panose="020F0502020204030204" pitchFamily="34" charset="0"/>
              </a:rPr>
            </a:br>
            <a:endParaRPr lang="en-US" sz="1200" b="1" dirty="0" smtClean="0">
              <a:latin typeface="Average" panose="020B060402020202020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Consistent messaging</a:t>
            </a:r>
            <a:b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</a:br>
            <a:endParaRPr lang="en-US" dirty="0" smtClean="0">
              <a:latin typeface="Average" panose="020B060402020202020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Frequent messaging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ts val="0"/>
              </a:spcBef>
            </a:pP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2-way dialogue between employees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latin typeface="Average" panose="020B060402020202020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    and leaders – listening and addressing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dirty="0">
                <a:latin typeface="Average" panose="020B060402020202020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Average" panose="020B0604020202020204" charset="0"/>
                <a:cs typeface="Calibri" panose="020F0502020204030204" pitchFamily="34" charset="0"/>
              </a:rPr>
              <a:t>    employee concerns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 dirty="0"/>
          </a:p>
        </p:txBody>
      </p:sp>
      <p:pic>
        <p:nvPicPr>
          <p:cNvPr id="109" name="Google Shape;109;p16" descr="Free Manufacturing Workers Stock Vectors | StockUnlimi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5808" y="1219200"/>
            <a:ext cx="3208192" cy="453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 smtClean="0"/>
              <a:t>Reassuring Employees</a:t>
            </a: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457200" y="1173018"/>
            <a:ext cx="8229600" cy="472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endParaRPr lang="en-US" sz="1200" dirty="0" smtClean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 smtClean="0"/>
              <a:t>Comprehensive training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 smtClean="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 smtClean="0"/>
              <a:t>Initial and periodic messages from CEO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 smtClean="0"/>
              <a:t>     (can be virtual or recorded)</a:t>
            </a:r>
            <a:br>
              <a:rPr lang="en-US" dirty="0" smtClean="0"/>
            </a:br>
            <a:endParaRPr lang="en-US" dirty="0" smtClean="0"/>
          </a:p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C0C0C"/>
                </a:solidFill>
              </a:rPr>
              <a:t>Daily updates and check-ins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None/>
            </a:pPr>
            <a:r>
              <a:rPr lang="en-US" dirty="0">
                <a:solidFill>
                  <a:srgbClr val="0C0C0C"/>
                </a:solidFill>
              </a:rPr>
              <a:t> </a:t>
            </a:r>
            <a:r>
              <a:rPr lang="en-US" dirty="0" smtClean="0">
                <a:solidFill>
                  <a:srgbClr val="0C0C0C"/>
                </a:solidFill>
              </a:rPr>
              <a:t>   from managers</a:t>
            </a:r>
          </a:p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Font typeface="Wingdings" panose="05000000000000000000" pitchFamily="2" charset="2"/>
              <a:buChar char="ü"/>
            </a:pPr>
            <a:endParaRPr lang="en-US" dirty="0">
              <a:solidFill>
                <a:srgbClr val="0C0C0C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C0C0C"/>
                </a:solidFill>
              </a:rPr>
              <a:t>Idea box – online with a dedicated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None/>
            </a:pPr>
            <a:r>
              <a:rPr lang="en-US" dirty="0" smtClean="0">
                <a:solidFill>
                  <a:srgbClr val="0C0C0C"/>
                </a:solidFill>
              </a:rPr>
              <a:t>    email address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None/>
            </a:pPr>
            <a:r>
              <a:rPr lang="en-US" dirty="0" smtClean="0">
                <a:solidFill>
                  <a:srgbClr val="0C0C0C"/>
                </a:solidFill>
              </a:rPr>
              <a:t> </a:t>
            </a:r>
          </a:p>
          <a:p>
            <a:pPr marL="342900" lvl="0" indent="-34290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0C0C0C"/>
                </a:solidFill>
              </a:rPr>
              <a:t>Continually updated listings/postings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Clr>
                <a:srgbClr val="FD9C31"/>
              </a:buClr>
              <a:buNone/>
            </a:pPr>
            <a:r>
              <a:rPr lang="en-US" dirty="0">
                <a:solidFill>
                  <a:srgbClr val="0C0C0C"/>
                </a:solidFill>
              </a:rPr>
              <a:t> </a:t>
            </a:r>
            <a:r>
              <a:rPr lang="en-US" dirty="0" smtClean="0">
                <a:solidFill>
                  <a:srgbClr val="0C0C0C"/>
                </a:solidFill>
              </a:rPr>
              <a:t>    of resources</a:t>
            </a:r>
            <a:endParaRPr lang="en-US" dirty="0">
              <a:solidFill>
                <a:srgbClr val="0C0C0C"/>
              </a:solidFill>
            </a:endParaRP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1200" dirty="0"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sym typeface="Average"/>
            </a:endParaRPr>
          </a:p>
        </p:txBody>
      </p:sp>
      <p:pic>
        <p:nvPicPr>
          <p:cNvPr id="5" name="Picture 4" descr="Employee cliparts 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235" y="1510922"/>
            <a:ext cx="2866447" cy="4067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039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/>
              <a:t>Engaging Employees</a:t>
            </a: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460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Communication is </a:t>
            </a:r>
            <a:r>
              <a:rPr lang="en-US" dirty="0" smtClean="0"/>
              <a:t>also a </a:t>
            </a:r>
            <a:r>
              <a:rPr lang="en-US" dirty="0"/>
              <a:t>great way to engage employees.  </a:t>
            </a:r>
            <a:endParaRPr lang="en-US" dirty="0" smtClean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/>
          </a:p>
          <a:p>
            <a:pPr marL="342900" indent="-3429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Keeps those currently working focused on tasks at hand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342900" indent="-3429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Keeps those furloughed or laid off connected to your business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marL="342900" indent="-3429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sz="1200" dirty="0"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sym typeface="Average"/>
            </a:endParaRPr>
          </a:p>
        </p:txBody>
      </p:sp>
      <p:pic>
        <p:nvPicPr>
          <p:cNvPr id="5" name="Picture 4" descr="NSC Safety Traini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726" y="3223491"/>
            <a:ext cx="5911273" cy="31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26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/>
              <a:t>Engaging Employees</a:t>
            </a:r>
            <a:endParaRPr dirty="0"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457200" y="1108364"/>
            <a:ext cx="8229600" cy="478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dirty="0" smtClean="0"/>
              <a:t>Here are some suggestions:  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sz="11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Provide </a:t>
            </a:r>
            <a:r>
              <a:rPr lang="en-US" dirty="0"/>
              <a:t>a forum for sharing positive stories from work and the </a:t>
            </a:r>
            <a:r>
              <a:rPr lang="en-US" dirty="0" smtClean="0"/>
              <a:t>community – post to internal web sites, bulletin boards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endParaRPr sz="12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Continue to celebrate </a:t>
            </a:r>
            <a:r>
              <a:rPr lang="en-US" dirty="0" smtClean="0"/>
              <a:t>successes, share ideas and solutions</a:t>
            </a:r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endParaRPr sz="12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Hold virtual celebrations if some employees </a:t>
            </a:r>
            <a:endParaRPr sz="1200" dirty="0"/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    are still working </a:t>
            </a:r>
            <a:r>
              <a:rPr lang="en-US" dirty="0" smtClean="0"/>
              <a:t>remotely</a:t>
            </a: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12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Create a challenge posed to employees</a:t>
            </a: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1200" dirty="0"/>
          </a:p>
          <a:p>
            <a:pPr marL="287338" lvl="0" indent="-287338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Keep </a:t>
            </a:r>
            <a:r>
              <a:rPr lang="en-US" b="1" dirty="0"/>
              <a:t>employee recognition programs </a:t>
            </a:r>
            <a:r>
              <a:rPr lang="en-US" dirty="0"/>
              <a:t>alive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    or start new ones</a:t>
            </a:r>
            <a:endParaRPr dirty="0"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950755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2800"/>
              <a:buFont typeface="Arial"/>
              <a:buNone/>
            </a:pPr>
            <a:r>
              <a:rPr lang="en-US" sz="2800" dirty="0"/>
              <a:t>Communication to Those Furloughed or Laid Off</a:t>
            </a:r>
            <a:endParaRPr sz="2800" dirty="0"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914399" y="990601"/>
            <a:ext cx="8057283" cy="5170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3812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5"/>
              <a:buFont typeface="Noto Sans Symbols"/>
              <a:buNone/>
            </a:pPr>
            <a:endParaRPr sz="11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Be authentic and empathetic – you hope these employees will rejoin your organization</a:t>
            </a:r>
            <a:endParaRPr sz="2000" dirty="0"/>
          </a:p>
          <a:p>
            <a:pPr marL="287338" lvl="0" indent="-228283" algn="l" rtl="0">
              <a:lnSpc>
                <a:spcPct val="80000"/>
              </a:lnSpc>
              <a:spcBef>
                <a:spcPts val="186"/>
              </a:spcBef>
              <a:spcAft>
                <a:spcPts val="0"/>
              </a:spcAft>
              <a:buSzPts val="930"/>
              <a:buFont typeface="Noto Sans Symbols"/>
              <a:buNone/>
            </a:pPr>
            <a:endParaRPr sz="20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Explain why the furlough or lay off is </a:t>
            </a:r>
            <a:r>
              <a:rPr lang="en-US" sz="2000" dirty="0" smtClean="0"/>
              <a:t>necessary – </a:t>
            </a:r>
            <a:r>
              <a:rPr lang="en-US" sz="2000" u="sng" dirty="0" smtClean="0"/>
              <a:t>it’s not performance</a:t>
            </a:r>
            <a:endParaRPr sz="2000" u="sng" dirty="0"/>
          </a:p>
          <a:p>
            <a:pPr marL="287338" lvl="0" indent="-228283" algn="l" rtl="0">
              <a:lnSpc>
                <a:spcPct val="80000"/>
              </a:lnSpc>
              <a:spcBef>
                <a:spcPts val="186"/>
              </a:spcBef>
              <a:spcAft>
                <a:spcPts val="0"/>
              </a:spcAft>
              <a:buSzPts val="930"/>
              <a:buFont typeface="Noto Sans Symbols"/>
              <a:buNone/>
            </a:pPr>
            <a:endParaRPr sz="20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Offer as many specifics as possible about how the furlough or lay off will occur, how long it may last, how employees will be notified</a:t>
            </a:r>
            <a:endParaRPr sz="2000" dirty="0"/>
          </a:p>
          <a:p>
            <a:pPr marL="287338" lvl="0" indent="-228283" algn="l" rtl="0">
              <a:lnSpc>
                <a:spcPct val="80000"/>
              </a:lnSpc>
              <a:spcBef>
                <a:spcPts val="186"/>
              </a:spcBef>
              <a:spcAft>
                <a:spcPts val="0"/>
              </a:spcAft>
              <a:buSzPts val="930"/>
              <a:buFont typeface="Noto Sans Symbols"/>
              <a:buNone/>
            </a:pPr>
            <a:endParaRPr sz="20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Coordinate with Human Resources to describe how wages and benefits will be handled, and where to apply for UI if appropriate</a:t>
            </a:r>
            <a:endParaRPr sz="2000" dirty="0"/>
          </a:p>
          <a:p>
            <a:pPr marL="287338" lvl="0" indent="-228283" algn="l" rtl="0">
              <a:lnSpc>
                <a:spcPct val="80000"/>
              </a:lnSpc>
              <a:spcBef>
                <a:spcPts val="186"/>
              </a:spcBef>
              <a:spcAft>
                <a:spcPts val="0"/>
              </a:spcAft>
              <a:buSzPts val="930"/>
              <a:buFont typeface="Noto Sans Symbols"/>
              <a:buNone/>
            </a:pPr>
            <a:endParaRPr sz="20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Provide resources for additional information</a:t>
            </a:r>
            <a:endParaRPr sz="2000" dirty="0"/>
          </a:p>
          <a:p>
            <a:pPr marL="287338" lvl="0" indent="-223393" algn="l" rtl="0">
              <a:lnSpc>
                <a:spcPct val="80000"/>
              </a:lnSpc>
              <a:spcBef>
                <a:spcPts val="201"/>
              </a:spcBef>
              <a:spcAft>
                <a:spcPts val="0"/>
              </a:spcAft>
              <a:buSzPts val="1007"/>
              <a:buFont typeface="Noto Sans Symbols"/>
              <a:buNone/>
            </a:pPr>
            <a:endParaRPr sz="2000" dirty="0"/>
          </a:p>
          <a:p>
            <a:pPr marL="287338" lvl="0" indent="-287338" algn="l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Font typeface="Noto Sans Symbols"/>
              <a:buChar char="⮚"/>
            </a:pPr>
            <a:r>
              <a:rPr lang="en-US" sz="2000" dirty="0"/>
              <a:t>Provide an opportunity for employees to ask questions, or a resource for them to go to with </a:t>
            </a:r>
            <a:r>
              <a:rPr lang="en-US" sz="2000" dirty="0" smtClean="0"/>
              <a:t>questions</a:t>
            </a:r>
          </a:p>
          <a:p>
            <a:pPr marL="287338" lvl="0" indent="-287338" algn="l" rtl="0">
              <a:lnSpc>
                <a:spcPct val="80000"/>
              </a:lnSpc>
              <a:spcBef>
                <a:spcPts val="217"/>
              </a:spcBef>
              <a:spcAft>
                <a:spcPts val="0"/>
              </a:spcAft>
              <a:buSzPts val="1085"/>
              <a:buNone/>
            </a:pPr>
            <a:endParaRPr sz="1085" dirty="0"/>
          </a:p>
          <a:p>
            <a:pPr marL="287338" lvl="0" indent="-287338" algn="ctr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None/>
            </a:pPr>
            <a:r>
              <a:rPr lang="en-US" sz="1860" b="1" i="1" dirty="0" smtClean="0"/>
              <a:t>“</a:t>
            </a:r>
            <a:r>
              <a:rPr lang="en-US" sz="1860" b="1" i="1" dirty="0"/>
              <a:t>Always treat your employees exactly as you want them</a:t>
            </a:r>
            <a:endParaRPr dirty="0"/>
          </a:p>
          <a:p>
            <a:pPr marL="287338" lvl="0" indent="-287338" algn="ctr" rtl="0">
              <a:lnSpc>
                <a:spcPct val="80000"/>
              </a:lnSpc>
              <a:spcBef>
                <a:spcPts val="372"/>
              </a:spcBef>
              <a:spcAft>
                <a:spcPts val="0"/>
              </a:spcAft>
              <a:buSzPts val="1860"/>
              <a:buNone/>
            </a:pPr>
            <a:r>
              <a:rPr lang="en-US" sz="1860" b="1" i="1" dirty="0"/>
              <a:t>to treat your best customers”  -- Stephen R. Covey </a:t>
            </a:r>
            <a:endParaRPr sz="1860" dirty="0"/>
          </a:p>
        </p:txBody>
      </p:sp>
      <p:sp>
        <p:nvSpPr>
          <p:cNvPr id="155" name="Google Shape;155;p21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600"/>
              <a:buFont typeface="Arial"/>
              <a:buNone/>
            </a:pPr>
            <a:r>
              <a:rPr lang="en-US" dirty="0" smtClean="0"/>
              <a:t>Polling Question</a:t>
            </a:r>
            <a:endParaRPr dirty="0"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b="1" dirty="0"/>
              <a:t>	</a:t>
            </a:r>
            <a:endParaRPr lang="en-US" b="1" dirty="0" smtClean="0"/>
          </a:p>
          <a:p>
            <a:pPr marL="287338" lvl="0" indent="-28733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2200" b="1" dirty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endParaRPr lang="en-US" sz="3600" b="1" dirty="0" smtClean="0">
              <a:latin typeface="AR CENA" panose="02000000000000000000" pitchFamily="2" charset="0"/>
            </a:endParaRP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Has your business furloughed</a:t>
            </a:r>
          </a:p>
          <a:p>
            <a:pPr marL="287338" lvl="0" indent="-28733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verage"/>
              <a:buNone/>
            </a:pPr>
            <a:r>
              <a:rPr lang="en-US" sz="3600" b="1" dirty="0" smtClean="0">
                <a:latin typeface="AR CENA" panose="02000000000000000000" pitchFamily="2" charset="0"/>
              </a:rPr>
              <a:t> or laid off employees?</a:t>
            </a:r>
            <a:endParaRPr sz="3600" b="1" dirty="0">
              <a:latin typeface="AR CENA" panose="02000000000000000000" pitchFamily="2" charset="0"/>
            </a:endParaRPr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verage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rage"/>
                <a:ea typeface="Average"/>
                <a:cs typeface="Average"/>
                <a:sym typeface="Average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Average"/>
                <a:buNone/>
                <a:tabLst/>
                <a:defRPr/>
              </a:pPr>
              <a:t>16</a:t>
            </a:fld>
            <a:endParaRPr kumimoji="0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42285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00"/>
              <a:buFont typeface="Arial"/>
              <a:buNone/>
            </a:pPr>
            <a:r>
              <a:rPr lang="en-US" sz="3200" dirty="0"/>
              <a:t>Potential Pitfalls</a:t>
            </a:r>
            <a:endParaRPr dirty="0"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8534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Mixed messaging</a:t>
            </a:r>
            <a:br>
              <a:rPr lang="en-US" dirty="0"/>
            </a:br>
            <a:endParaRPr dirty="0"/>
          </a:p>
          <a:p>
            <a:pPr marL="457200" lvl="1" indent="0" algn="l" rtl="0">
              <a:spcBef>
                <a:spcPts val="220"/>
              </a:spcBef>
              <a:spcAft>
                <a:spcPts val="0"/>
              </a:spcAft>
              <a:buSzPts val="1100"/>
              <a:buNone/>
            </a:pPr>
            <a:endParaRPr sz="1100"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Silence – beginning in earnest</a:t>
            </a:r>
            <a:endParaRPr dirty="0"/>
          </a:p>
          <a:p>
            <a:pPr marL="457200" lvl="1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    but not following through </a:t>
            </a:r>
            <a:br>
              <a:rPr lang="en-US" dirty="0"/>
            </a:br>
            <a:endParaRPr dirty="0"/>
          </a:p>
          <a:p>
            <a:pPr marL="742950" lvl="1" indent="-215900" algn="l" rtl="0">
              <a:spcBef>
                <a:spcPts val="220"/>
              </a:spcBef>
              <a:spcAft>
                <a:spcPts val="0"/>
              </a:spcAft>
              <a:buSzPts val="1100"/>
              <a:buNone/>
            </a:pPr>
            <a:endParaRPr sz="1100"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Indicating that you have </a:t>
            </a:r>
            <a:endParaRPr dirty="0"/>
          </a:p>
          <a:p>
            <a:pPr marL="457200" lvl="1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   </a:t>
            </a:r>
            <a:r>
              <a:rPr lang="en-US" dirty="0" smtClean="0"/>
              <a:t> information </a:t>
            </a:r>
            <a:r>
              <a:rPr lang="en-US" dirty="0"/>
              <a:t>but can’t share it yet</a:t>
            </a:r>
            <a:r>
              <a:rPr lang="en-US" dirty="0">
                <a:solidFill>
                  <a:srgbClr val="FF00FF"/>
                </a:solidFill>
              </a:rPr>
              <a:t/>
            </a:r>
            <a:br>
              <a:rPr lang="en-US" dirty="0">
                <a:solidFill>
                  <a:srgbClr val="FF00FF"/>
                </a:solidFill>
              </a:rPr>
            </a:br>
            <a:endParaRPr dirty="0"/>
          </a:p>
        </p:txBody>
      </p:sp>
      <p:sp>
        <p:nvSpPr>
          <p:cNvPr id="126" name="Google Shape;126;p18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 dirty="0"/>
          </a:p>
        </p:txBody>
      </p:sp>
      <p:pic>
        <p:nvPicPr>
          <p:cNvPr id="127" name="Google Shape;127;p18" descr="C:\Users\vanauken\AppData\Local\Microsoft\Windows\INetCache\Content.MSO\F4D050C.t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1308478"/>
            <a:ext cx="3276600" cy="4635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xfrm>
            <a:off x="472440" y="152400"/>
            <a:ext cx="8229600" cy="103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2800"/>
              <a:buFont typeface="Arial"/>
              <a:buNone/>
            </a:pPr>
            <a:r>
              <a:rPr lang="en-US" sz="2800" dirty="0"/>
              <a:t>Communicate, Communicate, and </a:t>
            </a:r>
            <a:br>
              <a:rPr lang="en-US" sz="2800" dirty="0"/>
            </a:br>
            <a:r>
              <a:rPr lang="en-US" sz="2800" dirty="0"/>
              <a:t>Communicate Some More</a:t>
            </a:r>
            <a:br>
              <a:rPr lang="en-US" sz="2800" dirty="0"/>
            </a:br>
            <a:endParaRPr sz="2800" dirty="0"/>
          </a:p>
        </p:txBody>
      </p:sp>
      <p:sp>
        <p:nvSpPr>
          <p:cNvPr id="162" name="Google Shape;162;p22"/>
          <p:cNvSpPr txBox="1">
            <a:spLocks noGrp="1"/>
          </p:cNvSpPr>
          <p:nvPr>
            <p:ph type="body" idx="1"/>
          </p:nvPr>
        </p:nvSpPr>
        <p:spPr>
          <a:xfrm>
            <a:off x="472440" y="1295401"/>
            <a:ext cx="8229600" cy="533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</a:pPr>
            <a:r>
              <a:rPr lang="en-US" dirty="0"/>
              <a:t>7 times in 7 mediums</a:t>
            </a:r>
            <a:br>
              <a:rPr lang="en-US" dirty="0"/>
            </a:br>
            <a:endParaRPr sz="1200" dirty="0"/>
          </a:p>
          <a:p>
            <a:pPr marL="287338" lvl="0" indent="-287338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▪"/>
            </a:pPr>
            <a:r>
              <a:rPr lang="en-US" dirty="0"/>
              <a:t>Various communication mediums: 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Announcement meetings – even virtual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Daily briefings – even virtual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Email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Intranet or other internal medium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Newsletter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Letters</a:t>
            </a:r>
            <a:endParaRPr dirty="0"/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/>
              <a:t>Signs and </a:t>
            </a:r>
            <a:r>
              <a:rPr lang="en-US" dirty="0" smtClean="0"/>
              <a:t>posters</a:t>
            </a:r>
          </a:p>
          <a:p>
            <a:pPr marL="742950" lvl="1" indent="-285750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dirty="0" smtClean="0"/>
              <a:t>FAQ</a:t>
            </a:r>
            <a:endParaRPr dirty="0"/>
          </a:p>
          <a:p>
            <a:pPr marL="742950" lvl="1" indent="-13335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163" name="Google Shape;163;p22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 dirty="0"/>
          </a:p>
        </p:txBody>
      </p:sp>
      <p:pic>
        <p:nvPicPr>
          <p:cNvPr id="164" name="Google Shape;164;p22" descr="C:\Users\pettit\AppData\Local\Microsoft\Windows\Temporary Internet Files\Content.IE5\J4CWDLTF\MP900309615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74920" y="4191000"/>
            <a:ext cx="3657600" cy="207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3240"/>
              <a:buFont typeface="Arial"/>
              <a:buNone/>
            </a:pPr>
            <a:r>
              <a:rPr lang="en-US" sz="3240" dirty="0"/>
              <a:t>Change is Hard – Leadership is Important</a:t>
            </a:r>
            <a:endParaRPr dirty="0"/>
          </a:p>
        </p:txBody>
      </p:sp>
      <p:sp>
        <p:nvSpPr>
          <p:cNvPr id="171" name="Google Shape;171;p23"/>
          <p:cNvSpPr txBox="1">
            <a:spLocks noGrp="1"/>
          </p:cNvSpPr>
          <p:nvPr>
            <p:ph type="body" idx="1"/>
          </p:nvPr>
        </p:nvSpPr>
        <p:spPr>
          <a:xfrm>
            <a:off x="914400" y="1295400"/>
            <a:ext cx="7315200" cy="4754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spcBef>
                <a:spcPts val="0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/>
              <a:t>Never is leadership more important than in times like this</a:t>
            </a:r>
            <a:br>
              <a:rPr lang="en-US" sz="2220" dirty="0"/>
            </a:br>
            <a:r>
              <a:rPr lang="en-US" sz="832" dirty="0"/>
              <a:t> </a:t>
            </a:r>
            <a:endParaRPr dirty="0"/>
          </a:p>
          <a:p>
            <a:pPr marL="287338" lvl="0" indent="-287338" algn="l" rtl="0">
              <a:spcBef>
                <a:spcPts val="444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/>
              <a:t>Without a plan, and communication about the plan, employees will feel like they are on a rudderless ship</a:t>
            </a:r>
            <a:br>
              <a:rPr lang="en-US" sz="2220" dirty="0"/>
            </a:br>
            <a:endParaRPr sz="925" dirty="0"/>
          </a:p>
          <a:p>
            <a:pPr marL="287338" lvl="0" indent="-287338" algn="l" rtl="0">
              <a:spcBef>
                <a:spcPts val="444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/>
              <a:t>Great change leaders need to employ all of their soft skills and emotional intelligence</a:t>
            </a:r>
            <a:br>
              <a:rPr lang="en-US" sz="2220" dirty="0"/>
            </a:br>
            <a:endParaRPr sz="925" dirty="0"/>
          </a:p>
          <a:p>
            <a:pPr marL="287338" lvl="0" indent="-287338" algn="l" rtl="0">
              <a:spcBef>
                <a:spcPts val="444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/>
              <a:t>Frequent and clear messaging is crucial to bringing employees along</a:t>
            </a:r>
            <a:br>
              <a:rPr lang="en-US" sz="2220" dirty="0"/>
            </a:br>
            <a:endParaRPr sz="925" dirty="0"/>
          </a:p>
          <a:p>
            <a:pPr marL="287338" lvl="0" indent="-287338" algn="l" rtl="0">
              <a:spcBef>
                <a:spcPts val="444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/>
              <a:t>Don’t forget to listen to employees – their insight can help uncover problems and innovative solutions</a:t>
            </a:r>
            <a:endParaRPr dirty="0"/>
          </a:p>
          <a:p>
            <a:pPr marL="287338" lvl="0" indent="-146368" algn="l" rtl="0">
              <a:spcBef>
                <a:spcPts val="444"/>
              </a:spcBef>
              <a:spcAft>
                <a:spcPts val="0"/>
              </a:spcAft>
              <a:buSzPts val="2220"/>
              <a:buFont typeface="Arial"/>
              <a:buNone/>
            </a:pPr>
            <a:endParaRPr sz="2220" dirty="0"/>
          </a:p>
          <a:p>
            <a:pPr marL="287338" lvl="0" indent="-287338" algn="l" rtl="0">
              <a:lnSpc>
                <a:spcPct val="90000"/>
              </a:lnSpc>
              <a:spcBef>
                <a:spcPts val="518"/>
              </a:spcBef>
              <a:spcAft>
                <a:spcPts val="0"/>
              </a:spcAft>
              <a:buSzPts val="2590"/>
              <a:buFont typeface="Average"/>
              <a:buNone/>
            </a:pPr>
            <a:endParaRPr sz="2590" dirty="0"/>
          </a:p>
        </p:txBody>
      </p:sp>
      <p:sp>
        <p:nvSpPr>
          <p:cNvPr id="172" name="Google Shape;172;p23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472440" y="152400"/>
            <a:ext cx="8229600" cy="103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800"/>
              <a:buFont typeface="Arial"/>
              <a:buNone/>
            </a:pPr>
            <a:r>
              <a:rPr lang="en-US" sz="800" dirty="0"/>
              <a:t/>
            </a:r>
            <a:br>
              <a:rPr lang="en-US" sz="800" dirty="0"/>
            </a:br>
            <a:r>
              <a:rPr lang="en-US" sz="3200" dirty="0">
                <a:solidFill>
                  <a:srgbClr val="858585"/>
                </a:solidFill>
              </a:rPr>
              <a:t>Change is Hard – Leadership is Important</a:t>
            </a:r>
            <a:endParaRPr sz="3200" dirty="0"/>
          </a:p>
        </p:txBody>
      </p:sp>
      <p:sp>
        <p:nvSpPr>
          <p:cNvPr id="179" name="Google Shape;179;p24"/>
          <p:cNvSpPr txBox="1">
            <a:spLocks noGrp="1"/>
          </p:cNvSpPr>
          <p:nvPr>
            <p:ph type="body" idx="1"/>
          </p:nvPr>
        </p:nvSpPr>
        <p:spPr>
          <a:xfrm>
            <a:off x="472440" y="1295401"/>
            <a:ext cx="8229600" cy="5333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457200" lvl="1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457200" lvl="1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457200" lvl="1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8457333" y="6417885"/>
            <a:ext cx="5143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 dirty="0"/>
          </a:p>
        </p:txBody>
      </p:sp>
      <p:pic>
        <p:nvPicPr>
          <p:cNvPr id="181" name="Google Shape;181;p24" descr="The art of communication is the language of leadership. - James Hum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7800" y="1600200"/>
            <a:ext cx="5942965" cy="3371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dirty="0"/>
              <a:t>Questions?</a:t>
            </a:r>
            <a:endParaRPr dirty="0"/>
          </a:p>
        </p:txBody>
      </p:sp>
      <p:sp>
        <p:nvSpPr>
          <p:cNvPr id="188" name="Google Shape;188;p25"/>
          <p:cNvSpPr txBox="1"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>
                <a:solidFill>
                  <a:schemeClr val="lt1"/>
                </a:solidFill>
              </a:rPr>
              <a:t>Thank you.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Sharon Van Auken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Business Advisor / Human Resources</a:t>
            </a:r>
            <a:br>
              <a:rPr lang="en-US" dirty="0">
                <a:solidFill>
                  <a:schemeClr val="lt1"/>
                </a:solidFill>
              </a:rPr>
            </a:br>
            <a:r>
              <a:rPr lang="en-US" dirty="0">
                <a:solidFill>
                  <a:schemeClr val="lt1"/>
                </a:solidFill>
              </a:rPr>
              <a:t>vanauken@citec.org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>
                <a:solidFill>
                  <a:schemeClr val="lt1"/>
                </a:solidFill>
              </a:rPr>
              <a:t>518/907-4481</a:t>
            </a:r>
            <a:endParaRPr dirty="0"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 sz="3200" dirty="0"/>
              <a:t>www.citec.org</a:t>
            </a:r>
            <a:endParaRPr sz="32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TEC-ppt-templateX">
  <a:themeElements>
    <a:clrScheme name="CITEC theme colors">
      <a:dk1>
        <a:srgbClr val="0C0C0C"/>
      </a:dk1>
      <a:lt1>
        <a:srgbClr val="FFFFFF"/>
      </a:lt1>
      <a:dk2>
        <a:srgbClr val="595959"/>
      </a:dk2>
      <a:lt2>
        <a:srgbClr val="FFFFFF"/>
      </a:lt2>
      <a:accent1>
        <a:srgbClr val="FD9C31"/>
      </a:accent1>
      <a:accent2>
        <a:srgbClr val="D8D8D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ITEC-ppt-templateX">
  <a:themeElements>
    <a:clrScheme name="CITEC theme colors">
      <a:dk1>
        <a:srgbClr val="0C0C0C"/>
      </a:dk1>
      <a:lt1>
        <a:sysClr val="window" lastClr="FFFFFF"/>
      </a:lt1>
      <a:dk2>
        <a:srgbClr val="595959"/>
      </a:dk2>
      <a:lt2>
        <a:srgbClr val="FFFFFF"/>
      </a:lt2>
      <a:accent1>
        <a:srgbClr val="FD9C31"/>
      </a:accent1>
      <a:accent2>
        <a:srgbClr val="D8D8D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Custom 1">
      <a:majorFont>
        <a:latin typeface="Oswarld"/>
        <a:ea typeface=""/>
        <a:cs typeface=""/>
      </a:majorFont>
      <a:minorFont>
        <a:latin typeface="Averag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1107</Words>
  <Application>Microsoft Office PowerPoint</Application>
  <PresentationFormat>On-screen Show (4:3)</PresentationFormat>
  <Paragraphs>234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Calibri</vt:lpstr>
      <vt:lpstr>Oswarld</vt:lpstr>
      <vt:lpstr>Wingdings</vt:lpstr>
      <vt:lpstr>Arial</vt:lpstr>
      <vt:lpstr>Noto Sans Symbols</vt:lpstr>
      <vt:lpstr>Average</vt:lpstr>
      <vt:lpstr>AR CENA</vt:lpstr>
      <vt:lpstr>CITEC-ppt-templateX</vt:lpstr>
      <vt:lpstr>1_CITEC-ppt-templateX</vt:lpstr>
      <vt:lpstr>PowerPoint Presentation</vt:lpstr>
      <vt:lpstr>PowerPoint Presentation</vt:lpstr>
      <vt:lpstr>Agenda</vt:lpstr>
      <vt:lpstr>Polling Question</vt:lpstr>
      <vt:lpstr>Why is Regular Communication Important? </vt:lpstr>
      <vt:lpstr>Benefits of an Effective Communication Plan</vt:lpstr>
      <vt:lpstr>Benefits of an Effective Communication Plan</vt:lpstr>
      <vt:lpstr>General Tips for Successful Communication</vt:lpstr>
      <vt:lpstr> Informing Employees</vt:lpstr>
      <vt:lpstr>Polling Question</vt:lpstr>
      <vt:lpstr>Reassuring Employees</vt:lpstr>
      <vt:lpstr>Reassuring Employees</vt:lpstr>
      <vt:lpstr>Engaging Employees</vt:lpstr>
      <vt:lpstr>Engaging Employees</vt:lpstr>
      <vt:lpstr>Communication to Those Furloughed or Laid Off</vt:lpstr>
      <vt:lpstr>Polling Question</vt:lpstr>
      <vt:lpstr>Potential Pitfalls</vt:lpstr>
      <vt:lpstr>Communicate, Communicate, and  Communicate Some More </vt:lpstr>
      <vt:lpstr>Change is Hard – Leadership is Important</vt:lpstr>
      <vt:lpstr> Change is Hard – Leadership is Important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Van Auken</dc:creator>
  <cp:lastModifiedBy>Sharon Van Auken</cp:lastModifiedBy>
  <cp:revision>67</cp:revision>
  <cp:lastPrinted>2020-05-05T21:53:16Z</cp:lastPrinted>
  <dcterms:modified xsi:type="dcterms:W3CDTF">2020-05-06T12:51:32Z</dcterms:modified>
</cp:coreProperties>
</file>