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15"/>
  </p:notesMasterIdLst>
  <p:sldIdLst>
    <p:sldId id="256" r:id="rId4"/>
    <p:sldId id="283" r:id="rId5"/>
    <p:sldId id="263" r:id="rId6"/>
    <p:sldId id="279" r:id="rId7"/>
    <p:sldId id="276" r:id="rId8"/>
    <p:sldId id="277" r:id="rId9"/>
    <p:sldId id="282" r:id="rId10"/>
    <p:sldId id="281" r:id="rId11"/>
    <p:sldId id="284" r:id="rId12"/>
    <p:sldId id="280" r:id="rId13"/>
    <p:sldId id="278" r:id="rId14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C234"/>
    <a:srgbClr val="0065B0"/>
    <a:srgbClr val="2A0844"/>
    <a:srgbClr val="CC8B0A"/>
    <a:srgbClr val="AC7508"/>
    <a:srgbClr val="B08304"/>
    <a:srgbClr val="C49204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86640" autoAdjust="0"/>
  </p:normalViewPr>
  <p:slideViewPr>
    <p:cSldViewPr>
      <p:cViewPr varScale="1">
        <p:scale>
          <a:sx n="83" d="100"/>
          <a:sy n="83" d="100"/>
        </p:scale>
        <p:origin x="140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1CE3B-3D55-4377-8E3C-DC408CD2CA4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387850"/>
            <a:ext cx="56070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817C7-EF0D-4A2D-8BCB-E3DE6A687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42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1993B-3F0A-479A-BCBE-A6116F0B9A2F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73F39-FFA3-4565-A8BE-B96AFB4AE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9D8E5-C90C-4D8F-B514-8DAAAC55692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FB70C-9815-45A5-BDD6-0573552BA4B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5F1BD-3DC6-4A85-991D-C84A1D90BF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DDE65-59A9-4DA1-BDD4-E2C1A70E72E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uidelinemedical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cal-devices/emergency-situations-medical-devices/medical-devices-and-covid-19-coronavirus-pandemic#PPE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idelinemedical.com/" TargetMode="External"/><Relationship Id="rId2" Type="http://schemas.openxmlformats.org/officeDocument/2006/relationships/hyperlink" Target="mailto:michelle@expedienttrade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0"/>
            <a:ext cx="9144000" cy="1371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Medical Device Manufacturing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FDA Emergency Use Act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343400"/>
            <a:ext cx="9144000" cy="7620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 FDA Perspective</a:t>
            </a:r>
            <a:b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the Medical Device Industry</a:t>
            </a:r>
            <a:b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6230035"/>
            <a:ext cx="5486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Clear direction in today’s regulatory and manufacturing landscape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796818"/>
            <a:ext cx="3124200" cy="8795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57600" y="6230035"/>
            <a:ext cx="5486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Clear direction in today’s regulatory and manufacturing landscape</a:t>
            </a: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28661"/>
            <a:ext cx="2743200" cy="7723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24F2AF-889F-4F9E-A3BD-0039DC710D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107281"/>
            <a:ext cx="3886200" cy="6974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B01FE8-E330-4EFD-A890-A742826413EA}"/>
              </a:ext>
            </a:extLst>
          </p:cNvPr>
          <p:cNvSpPr txBox="1"/>
          <p:nvPr/>
        </p:nvSpPr>
        <p:spPr>
          <a:xfrm>
            <a:off x="762000" y="1848683"/>
            <a:ext cx="3352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FDA regulatory and compliance consulting firm.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Specialize in: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Writing FDA quality manuals and manufacturing SOPs.</a:t>
            </a:r>
            <a:br>
              <a:rPr lang="en-US" dirty="0"/>
            </a:b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Managing FDA regulatory submissions.</a:t>
            </a:r>
            <a:br>
              <a:rPr lang="en-US" dirty="0"/>
            </a:b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Navigating FDA regulations for changes and updates.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603FE2-4F8D-41A4-A871-A58603632226}"/>
              </a:ext>
            </a:extLst>
          </p:cNvPr>
          <p:cNvSpPr txBox="1"/>
          <p:nvPr/>
        </p:nvSpPr>
        <p:spPr>
          <a:xfrm>
            <a:off x="4572000" y="2250281"/>
            <a:ext cx="3810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York based association of over 100 pharmaceutical, biotech and medical technology companies.</a:t>
            </a:r>
          </a:p>
          <a:p>
            <a:endParaRPr lang="en-US" dirty="0"/>
          </a:p>
          <a:p>
            <a:r>
              <a:rPr lang="en-US" dirty="0"/>
              <a:t>MedTech purpose: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Connect, Educate and Advocate for NY State companies operating in the MedTech industry.</a:t>
            </a:r>
          </a:p>
          <a:p>
            <a:endParaRPr lang="en-US" dirty="0"/>
          </a:p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621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85086"/>
            <a:ext cx="8439150" cy="66548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Presentation Summary</a:t>
            </a:r>
            <a:endParaRPr lang="en-US" sz="3600" b="1" dirty="0">
              <a:solidFill>
                <a:srgbClr val="2A084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209800"/>
            <a:ext cx="7772400" cy="3810000"/>
          </a:xfrm>
        </p:spPr>
        <p:txBody>
          <a:bodyPr>
            <a:normAutofit/>
          </a:bodyPr>
          <a:lstStyle/>
          <a:p>
            <a:pPr marL="342900" indent="-342900" algn="l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Overview of medical device manufacturing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FDA QSR – Device Classification - FDA 510k – Product Testing 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What is an FDA guidance document?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How does the Emergency Use Act (EUA) guide manufacturing during a pandemic?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Current products in Demand during the COVID-19 pandemic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(discussion of medical devices in need).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Customer demand:  know who is buying the product before you manufacture.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Can your facility safely produce products under time pressure?</a:t>
            </a:r>
          </a:p>
          <a:p>
            <a:pPr marL="342900" indent="-342900" algn="l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28600"/>
            <a:ext cx="2743199" cy="7723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6202829"/>
            <a:ext cx="54101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Clear direction in today’s regulatory and manufacturing landscape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8439150" cy="6096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Medical Device Manufacturing</a:t>
            </a:r>
            <a:endParaRPr lang="en-US" sz="3600" b="1" dirty="0">
              <a:solidFill>
                <a:srgbClr val="2A0844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28600"/>
            <a:ext cx="2743199" cy="7723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6202829"/>
            <a:ext cx="54101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Clear direction in today’s regulatory and manufacturing landscape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1905000"/>
            <a:ext cx="7772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3205098-BF44-47E0-A132-4C6D6B29A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981201"/>
            <a:ext cx="7772400" cy="4419600"/>
          </a:xfrm>
        </p:spPr>
        <p:txBody>
          <a:bodyPr>
            <a:normAutofit fontScale="85000" lnSpcReduction="20000"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Main points to consider before starting medical device production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Product’s intended use (therapeutic, prevent disease, treat or diagnose)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Medical device classification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Class 1 – low risk – least burdensome, least expensive – surgical retractor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Class 2 – moderate risk – insulin pump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Class 3  - high risk (life sustaining) – continuous glucose monitor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3.     Manufacturing compliance needs per classification.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Annual FDA registration and product listing. 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FDA annual fee.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Quality System Regulation adherence and documentation.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Class 1 – registration / product listing (unless sterilized- QSR also applies)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Class 2 – 510k, GMP, 21CFR 820 Quality Manual in place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Class 3 – PMA, facility audits </a:t>
            </a:r>
          </a:p>
          <a:p>
            <a:pPr algn="l"/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       Is the upfront investment worth the sales opportunities in the pipeline?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122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2425" y="1107744"/>
            <a:ext cx="8439150" cy="6096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FDA Guidance Documents</a:t>
            </a:r>
            <a:endParaRPr lang="en-US" sz="3600" b="1" dirty="0">
              <a:solidFill>
                <a:srgbClr val="2A0844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28600"/>
            <a:ext cx="2743199" cy="7723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6202829"/>
            <a:ext cx="54101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Clear direction in today’s regulatory and manufacturing landscape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1905000"/>
            <a:ext cx="7772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3205098-BF44-47E0-A132-4C6D6B29A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905000"/>
            <a:ext cx="7772400" cy="4353715"/>
          </a:xfrm>
        </p:spPr>
        <p:txBody>
          <a:bodyPr>
            <a:normAutofit/>
          </a:bodyPr>
          <a:lstStyle/>
          <a:p>
            <a:pPr marL="342900" indent="-342900" algn="l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Purpose of an FDA guidance document: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Give FDA’s current thinking about a specific topic.  Does not establish legally enforceable responsibility.</a:t>
            </a:r>
          </a:p>
          <a:p>
            <a:pPr marL="342900" indent="-342900" algn="l">
              <a:buAutoNum type="arabicPeriod"/>
            </a:pP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FDA Emergency Use Act (EUA) designed to protect the public against a CBRN (chemical, biological, radiological or nuclear) outbreak.</a:t>
            </a:r>
          </a:p>
          <a:p>
            <a:pPr marL="342900" indent="-342900" algn="l">
              <a:buAutoNum type="arabicPeriod"/>
            </a:pP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HHS issued EUA to fight against the COVID-19 pandemic.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>
                <a:solidFill>
                  <a:schemeClr val="tx1"/>
                </a:solidFill>
                <a:hlinkClick r:id="rId3"/>
              </a:rPr>
              <a:t>Guidance related to EUA – COVID 19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Ventilators and Parts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PPE – Personal Protective Equipment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Hand Sanitizer 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	In Vitro Diagnostics </a:t>
            </a:r>
            <a:endParaRPr lang="en-US" sz="14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marL="342900" indent="-342900"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9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43000"/>
            <a:ext cx="9144000" cy="381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How to Manufacture Under EUA</a:t>
            </a:r>
            <a:endParaRPr lang="en-US" sz="2800" b="1" dirty="0">
              <a:solidFill>
                <a:srgbClr val="2A0844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28600"/>
            <a:ext cx="2590799" cy="7294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6230035"/>
            <a:ext cx="54101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Clear direction in today’s regulatory and manufacturing landscape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C23037C-1FC2-41D5-9A23-82E68AADF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708992"/>
            <a:ext cx="7772400" cy="4549724"/>
          </a:xfrm>
        </p:spPr>
        <p:txBody>
          <a:bodyPr>
            <a:normAutofit/>
          </a:bodyPr>
          <a:lstStyle/>
          <a:p>
            <a:pPr marL="342900" indent="-342900" algn="l">
              <a:buAutoNum type="arabicPeriod"/>
            </a:pPr>
            <a:r>
              <a:rPr lang="en-US" sz="1800" b="1" dirty="0">
                <a:solidFill>
                  <a:schemeClr val="tx1"/>
                </a:solidFill>
              </a:rPr>
              <a:t>Hand Sanitizer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An over the counter drug.  Normally requires rigorous preliminary New Drug Code assignment from FDA, establishment registration and following specific FDA monograph regulations.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b="1" u="sng" dirty="0">
                <a:solidFill>
                  <a:schemeClr val="tx1"/>
                </a:solidFill>
              </a:rPr>
              <a:t>Under EUA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Straight forward registration is required.  NDC number not needed for immediate term. 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FDA provides all ingredient and labeling to use for product.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Streamlined process allows for faster production and distribution.</a:t>
            </a:r>
          </a:p>
          <a:p>
            <a:pPr marL="342900" indent="-342900" algn="l">
              <a:buAutoNum type="arabicPeriod"/>
            </a:pPr>
            <a:endParaRPr lang="en-US" sz="1800" dirty="0">
              <a:solidFill>
                <a:schemeClr val="tx1"/>
              </a:solidFill>
            </a:endParaRP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marL="342900" indent="-342900"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131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66800"/>
            <a:ext cx="9144000" cy="381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How to Manufacture Under EUA</a:t>
            </a:r>
            <a:endParaRPr lang="en-US" sz="2800" b="1" dirty="0">
              <a:solidFill>
                <a:srgbClr val="2A0844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28600"/>
            <a:ext cx="2590799" cy="7294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6230035"/>
            <a:ext cx="54101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Clear direction in today’s regulatory and manufacturing landscape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C23037C-1FC2-41D5-9A23-82E68AADF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600200"/>
            <a:ext cx="7772400" cy="5486400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AutoNum type="arabicPeriod" startAt="2"/>
            </a:pPr>
            <a:r>
              <a:rPr lang="en-US" sz="1800" b="1" dirty="0">
                <a:solidFill>
                  <a:schemeClr val="tx1"/>
                </a:solidFill>
              </a:rPr>
              <a:t>Face Masks - Respirators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Purpose of EUA is to expand availability of general use face masks to the public and healthcare workers.  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b="1" u="sng" dirty="0">
                <a:solidFill>
                  <a:schemeClr val="tx1"/>
                </a:solidFill>
              </a:rPr>
              <a:t>Under EUA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During this time FDA will not object to distribution of improvised use of non medical face masks.  (when the 7 FDA cleared mask device types are unavailable).</a:t>
            </a:r>
          </a:p>
          <a:p>
            <a:pPr marL="341313" indent="-341313" algn="l"/>
            <a:r>
              <a:rPr lang="en-US" sz="1800" dirty="0">
                <a:solidFill>
                  <a:schemeClr val="tx1"/>
                </a:solidFill>
              </a:rPr>
              <a:t>      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FDA is relaxing premarket submission requirements for manufacturers making liquid barrier, surgical face masks.  Safety/biocompatibility/fire testing needed.</a:t>
            </a:r>
          </a:p>
          <a:p>
            <a:pPr marL="341313" indent="-341313" algn="l"/>
            <a:r>
              <a:rPr lang="en-US" sz="1800" dirty="0">
                <a:solidFill>
                  <a:schemeClr val="tx1"/>
                </a:solidFill>
              </a:rPr>
              <a:t>	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FDA is interested in finding more manufacturers with capability to reprocess single use N95 respirators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FDA is interested in finding more manufactures to make N95, surgical and general use masks.  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DISCUSS PROCESS FOR SUBMITTING INQUIRY TO FDA :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rgbClr val="0070C0"/>
                </a:solidFill>
              </a:rPr>
              <a:t>CDRH-COVID19-SurgicalMasks@fda.hhs.gov; 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619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43000"/>
            <a:ext cx="9144000" cy="381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How to Manufacture Under EUA</a:t>
            </a:r>
            <a:endParaRPr lang="en-US" sz="2800" b="1" dirty="0">
              <a:solidFill>
                <a:srgbClr val="2A0844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28600"/>
            <a:ext cx="2590799" cy="7294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6230035"/>
            <a:ext cx="54101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Clear direction in today’s regulatory and manufacturing landscape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C23037C-1FC2-41D5-9A23-82E68AADF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708992"/>
            <a:ext cx="7772400" cy="4549724"/>
          </a:xfrm>
        </p:spPr>
        <p:txBody>
          <a:bodyPr>
            <a:normAutofit fontScale="92500" lnSpcReduction="20000"/>
          </a:bodyPr>
          <a:lstStyle/>
          <a:p>
            <a:pPr marL="341313" indent="-341313" algn="l"/>
            <a:r>
              <a:rPr lang="en-US" sz="1800" dirty="0">
                <a:solidFill>
                  <a:schemeClr val="tx1"/>
                </a:solidFill>
              </a:rPr>
              <a:t>3.   </a:t>
            </a:r>
            <a:r>
              <a:rPr lang="en-US" sz="1800" b="1" dirty="0">
                <a:solidFill>
                  <a:schemeClr val="tx1"/>
                </a:solidFill>
              </a:rPr>
              <a:t>Ventilators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Typically a class II medical device requiring FDA 510k clearance, FDA establishment registration, device specific labeling and documentation of a Quality Manual.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Close to 1 year to bring to market.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b="1" u="sng" dirty="0">
                <a:solidFill>
                  <a:schemeClr val="tx1"/>
                </a:solidFill>
              </a:rPr>
              <a:t>Under EUA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Temporary waiver for FDA registration and listing (for 13 FDA product code types)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manufactured product must be present on EUA approved device list for ventilators and ventilator accessories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product must meet specific compliance and testing standards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Use of FDA provided labeling</a:t>
            </a:r>
          </a:p>
          <a:p>
            <a:pPr marL="341313" indent="-341313" algn="l"/>
            <a:r>
              <a:rPr lang="en-US" sz="1800" dirty="0">
                <a:solidFill>
                  <a:schemeClr val="tx1"/>
                </a:solidFill>
              </a:rPr>
              <a:t>	develop adverse event reporting process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IFUs for hospital staff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135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43000"/>
            <a:ext cx="9144000" cy="381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How to Manufacture Under EUA</a:t>
            </a:r>
            <a:endParaRPr lang="en-US" sz="2800" b="1" dirty="0">
              <a:solidFill>
                <a:srgbClr val="2A0844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28600"/>
            <a:ext cx="2590799" cy="7294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6230035"/>
            <a:ext cx="54101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Clear direction in today’s regulatory and manufacturing landscape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C23037C-1FC2-41D5-9A23-82E68AADF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708992"/>
            <a:ext cx="7772400" cy="4549724"/>
          </a:xfrm>
        </p:spPr>
        <p:txBody>
          <a:bodyPr>
            <a:normAutofit/>
          </a:bodyPr>
          <a:lstStyle/>
          <a:p>
            <a:pPr marL="342900" indent="-342900" algn="l">
              <a:buAutoNum type="arabicPeriod" startAt="3"/>
            </a:pPr>
            <a:r>
              <a:rPr lang="en-US" sz="1800" b="1" dirty="0">
                <a:solidFill>
                  <a:schemeClr val="tx1"/>
                </a:solidFill>
              </a:rPr>
              <a:t>In-Vitro Diagnostics 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Tests performed on samples such as blood or tissue that have been taken from the human body.  In vitro diagnostics detect diseases or other conditions.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Not a recommended manufacturing pathway during the pandemic.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Products are complex, require scientific development, clinical studies and chemical reagents (in low supply now).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Time to market is too long, expensive and complex to deliver without pre existing capacity.</a:t>
            </a:r>
          </a:p>
          <a:p>
            <a:pPr marL="342900" indent="-342900"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582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2425" y="1107744"/>
            <a:ext cx="8439150" cy="6096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When the EUA is Terminated</a:t>
            </a:r>
            <a:endParaRPr lang="en-US" sz="3600" b="1" dirty="0">
              <a:solidFill>
                <a:srgbClr val="2A0844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28600"/>
            <a:ext cx="2743199" cy="7723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6202829"/>
            <a:ext cx="54101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Clear direction in today’s regulatory and manufacturing landscape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62000" y="1905000"/>
            <a:ext cx="7772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3205098-BF44-47E0-A132-4C6D6B29A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905000"/>
            <a:ext cx="7772400" cy="4353715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EUA Products not manufactured to normal FDA compliance standards can no longer be sold.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If an approved product is used for an unapproved purpose, FDA may approve the pandemic use at a later date.  Standard regulatory procedures will apply.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Public will get 30 day advance notice to dispose of remaining, unapproved product.</a:t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Can your company afford to produce in mass to meet pandemic needs?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Cost may be too large if inventory must be disposed.</a:t>
            </a:r>
          </a:p>
          <a:p>
            <a:pPr algn="l"/>
            <a:endParaRPr lang="en-US" sz="1800" dirty="0">
              <a:solidFill>
                <a:schemeClr val="tx1"/>
              </a:solidFill>
            </a:endParaRPr>
          </a:p>
          <a:p>
            <a:pPr marL="342900" indent="-342900"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114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00200"/>
            <a:ext cx="8439150" cy="4572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Contact Information</a:t>
            </a:r>
            <a:endParaRPr lang="en-US" sz="3600" b="1" dirty="0">
              <a:solidFill>
                <a:srgbClr val="2A084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438400"/>
            <a:ext cx="7543800" cy="1905000"/>
          </a:xfrm>
        </p:spPr>
        <p:txBody>
          <a:bodyPr>
            <a:normAutofit fontScale="25000" lnSpcReduction="20000"/>
          </a:bodyPr>
          <a:lstStyle/>
          <a:p>
            <a:r>
              <a:rPr lang="en-US" sz="6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Michelle Bonn, President</a:t>
            </a:r>
            <a:br>
              <a:rPr lang="en-US" sz="6400" dirty="0">
                <a:solidFill>
                  <a:schemeClr val="tx1"/>
                </a:solidFill>
              </a:rPr>
            </a:br>
            <a:r>
              <a:rPr lang="en-US" sz="6400" dirty="0">
                <a:hlinkClick r:id="rId2"/>
              </a:rPr>
              <a:t>michelle@guidelinemedical.com</a:t>
            </a:r>
            <a:endParaRPr lang="en-US" sz="6400" dirty="0"/>
          </a:p>
          <a:p>
            <a:br>
              <a:rPr lang="en-US" sz="6400" dirty="0">
                <a:solidFill>
                  <a:srgbClr val="7F7F7F"/>
                </a:solidFill>
                <a:hlinkClick r:id="rId3"/>
              </a:rPr>
            </a:br>
            <a:r>
              <a:rPr lang="en-US" sz="6400" dirty="0">
                <a:solidFill>
                  <a:srgbClr val="7F7F7F"/>
                </a:solidFill>
                <a:hlinkClick r:id="rId3"/>
              </a:rPr>
              <a:t>www.guidelinemedical.com</a:t>
            </a:r>
            <a:endParaRPr lang="en-US" sz="6400" dirty="0">
              <a:solidFill>
                <a:srgbClr val="7F7F7F"/>
              </a:solidFill>
            </a:endParaRPr>
          </a:p>
          <a:p>
            <a:br>
              <a:rPr lang="en-US" sz="6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6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FDA regulatory and compliance partners</a:t>
            </a:r>
            <a:br>
              <a:rPr lang="en-US" sz="6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6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6400" dirty="0">
                <a:solidFill>
                  <a:srgbClr val="7F7F7F"/>
                </a:solidFill>
              </a:rPr>
            </a:br>
            <a:endParaRPr lang="en-US" sz="6400" dirty="0">
              <a:solidFill>
                <a:schemeClr val="tx1"/>
              </a:solidFill>
            </a:endParaRPr>
          </a:p>
          <a:p>
            <a:endParaRPr lang="en-US" sz="6400" dirty="0"/>
          </a:p>
          <a:p>
            <a:br>
              <a:rPr lang="en-US" sz="1600" dirty="0">
                <a:solidFill>
                  <a:schemeClr val="tx1"/>
                </a:solidFill>
              </a:rPr>
            </a:br>
            <a:endParaRPr lang="en-US" sz="1600" b="1" dirty="0">
              <a:solidFill>
                <a:schemeClr val="tx1"/>
              </a:solidFill>
            </a:endParaRPr>
          </a:p>
          <a:p>
            <a:pPr algn="l"/>
            <a:br>
              <a:rPr lang="en-US" sz="1800" dirty="0"/>
            </a:br>
            <a:br>
              <a:rPr lang="en-US" sz="1800" i="1" dirty="0"/>
            </a:b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28600"/>
            <a:ext cx="2743199" cy="7723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6202829"/>
            <a:ext cx="54101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Clear direction in today’s regulatory and manufacturing landscape</a:t>
            </a:r>
          </a:p>
        </p:txBody>
      </p:sp>
    </p:spTree>
    <p:extLst>
      <p:ext uri="{BB962C8B-B14F-4D97-AF65-F5344CB8AC3E}">
        <p14:creationId xmlns:p14="http://schemas.microsoft.com/office/powerpoint/2010/main" val="2954420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2126</TotalTime>
  <Words>1068</Words>
  <Application>Microsoft Office PowerPoint</Application>
  <PresentationFormat>On-screen Show (4:3)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Office Theme</vt:lpstr>
      <vt:lpstr>1_Custom Design</vt:lpstr>
      <vt:lpstr>Custom Design</vt:lpstr>
      <vt:lpstr>Medical Device Manufacturing FDA Emergency Use Act</vt:lpstr>
      <vt:lpstr>PowerPoint Presentation</vt:lpstr>
      <vt:lpstr>Presentation Summary</vt:lpstr>
      <vt:lpstr>Medical Device Manufacturing</vt:lpstr>
      <vt:lpstr>FDA Guidance Documents</vt:lpstr>
      <vt:lpstr>How to Manufacture Under EUA</vt:lpstr>
      <vt:lpstr>How to Manufacture Under EUA</vt:lpstr>
      <vt:lpstr>How to Manufacture Under EUA</vt:lpstr>
      <vt:lpstr>How to Manufacture Under EUA</vt:lpstr>
      <vt:lpstr>When the EUA is Terminated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
  </dc:title>
  <dc:creator>Michelle</dc:creator>
  <cp:lastModifiedBy>Michelle</cp:lastModifiedBy>
  <cp:revision>41</cp:revision>
  <dcterms:modified xsi:type="dcterms:W3CDTF">2020-04-20T19:05:06Z</dcterms:modified>
</cp:coreProperties>
</file>